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4" r:id="rId2"/>
    <p:sldId id="289" r:id="rId3"/>
    <p:sldId id="291" r:id="rId4"/>
    <p:sldId id="257" r:id="rId5"/>
    <p:sldId id="256" r:id="rId6"/>
    <p:sldId id="258" r:id="rId7"/>
    <p:sldId id="267" r:id="rId8"/>
    <p:sldId id="260" r:id="rId9"/>
    <p:sldId id="261" r:id="rId10"/>
    <p:sldId id="276" r:id="rId11"/>
    <p:sldId id="262" r:id="rId12"/>
    <p:sldId id="263" r:id="rId13"/>
    <p:sldId id="270" r:id="rId14"/>
    <p:sldId id="265" r:id="rId15"/>
    <p:sldId id="259" r:id="rId16"/>
    <p:sldId id="278" r:id="rId17"/>
    <p:sldId id="298" r:id="rId18"/>
    <p:sldId id="294" r:id="rId19"/>
    <p:sldId id="268" r:id="rId20"/>
    <p:sldId id="295" r:id="rId21"/>
    <p:sldId id="312" r:id="rId22"/>
    <p:sldId id="300" r:id="rId23"/>
    <p:sldId id="297" r:id="rId24"/>
    <p:sldId id="292" r:id="rId25"/>
    <p:sldId id="306" r:id="rId26"/>
    <p:sldId id="280" r:id="rId27"/>
    <p:sldId id="274" r:id="rId28"/>
    <p:sldId id="272" r:id="rId29"/>
    <p:sldId id="303" r:id="rId30"/>
    <p:sldId id="309" r:id="rId31"/>
    <p:sldId id="310" r:id="rId32"/>
    <p:sldId id="299" r:id="rId33"/>
    <p:sldId id="273" r:id="rId34"/>
    <p:sldId id="264" r:id="rId35"/>
    <p:sldId id="308" r:id="rId36"/>
    <p:sldId id="281" r:id="rId37"/>
    <p:sldId id="275" r:id="rId38"/>
    <p:sldId id="307" r:id="rId39"/>
    <p:sldId id="311" r:id="rId40"/>
    <p:sldId id="302" r:id="rId41"/>
    <p:sldId id="296" r:id="rId42"/>
    <p:sldId id="279" r:id="rId43"/>
    <p:sldId id="277" r:id="rId44"/>
    <p:sldId id="271" r:id="rId45"/>
    <p:sldId id="293" r:id="rId46"/>
    <p:sldId id="304" r:id="rId47"/>
    <p:sldId id="28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75"/>
    <p:restoredTop sz="94624"/>
  </p:normalViewPr>
  <p:slideViewPr>
    <p:cSldViewPr snapToGrid="0" snapToObjects="1">
      <p:cViewPr varScale="1">
        <p:scale>
          <a:sx n="115" d="100"/>
          <a:sy n="115" d="100"/>
        </p:scale>
        <p:origin x="216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5037F-6BEE-C047-842D-1034E8F9D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D2D0-B6B2-F64B-8B95-3FA547E782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ECDAF-E0C0-5B48-B6FD-43F6C46BA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7B58-591C-154C-BB8D-D561C385342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1BB7F-3FC9-6840-B598-CF298F93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0EE8C-2968-B04F-8AAF-5E7B6BA70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6B32-2EE0-A246-B2B7-1C6B2502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19222"/>
      </p:ext>
    </p:extLst>
  </p:cSld>
  <p:clrMapOvr>
    <a:masterClrMapping/>
  </p:clrMapOvr>
  <p:transition spd="slow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D82EF-0647-DE4E-AD00-2C24E831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6C8245-E600-064A-A783-9CEEA819E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F6A2F-766E-DC43-B30C-D5BAA9BD2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7B58-591C-154C-BB8D-D561C385342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39A6D-9337-5042-9D3A-10498B5F4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9BD37-1A8A-E249-8A6B-8B0B1F87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6B32-2EE0-A246-B2B7-1C6B2502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06"/>
      </p:ext>
    </p:extLst>
  </p:cSld>
  <p:clrMapOvr>
    <a:masterClrMapping/>
  </p:clrMapOvr>
  <p:transition spd="slow"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8C31D4-43B5-E041-888C-B34934338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857C27-9036-7C4F-8398-852E896E4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2B49-5781-DB4D-B855-31DC0D440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7B58-591C-154C-BB8D-D561C385342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92A87-FA0C-954D-A376-39B0664FA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FBEC3-CBDC-C248-8524-632A7FCCA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6B32-2EE0-A246-B2B7-1C6B2502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28238"/>
      </p:ext>
    </p:extLst>
  </p:cSld>
  <p:clrMapOvr>
    <a:masterClrMapping/>
  </p:clrMapOvr>
  <p:transition spd="slow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4F53B-E2E3-6447-AE3E-64C688DD9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C3FA4-BEFB-A740-8068-E29ACE57C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3085B-8C29-184C-8C13-9E2A2D25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7B58-591C-154C-BB8D-D561C385342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8D781-E4B2-6F40-B601-CD79EF637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7F92E-7B97-B442-AEC4-8BD866B1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6B32-2EE0-A246-B2B7-1C6B2502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58115"/>
      </p:ext>
    </p:extLst>
  </p:cSld>
  <p:clrMapOvr>
    <a:masterClrMapping/>
  </p:clrMapOvr>
  <p:transition spd="slow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463CE-F7A6-4645-8A72-F52856F54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21421-1D8C-EF41-9067-35283753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CE811-AD1D-2241-A1E6-7D8272D22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7B58-591C-154C-BB8D-D561C385342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BD848-8D03-A444-8650-89AACDD8B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70B91-B8E4-6240-A3B8-48AE7EF7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6B32-2EE0-A246-B2B7-1C6B2502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18920"/>
      </p:ext>
    </p:extLst>
  </p:cSld>
  <p:clrMapOvr>
    <a:masterClrMapping/>
  </p:clrMapOvr>
  <p:transition spd="slow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D24C1-95CE-164A-A2EF-CAC8E1F76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1D450-976C-2F45-BFBE-CC8553D3A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776183-E357-1C49-9557-15EAB13F0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0E632-4EA8-2449-895D-2573AF62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7B58-591C-154C-BB8D-D561C385342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74857-999C-AB4E-9403-7D3D9234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CBD26-2CFC-4145-ADE0-60A4AEFE1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6B32-2EE0-A246-B2B7-1C6B2502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25602"/>
      </p:ext>
    </p:extLst>
  </p:cSld>
  <p:clrMapOvr>
    <a:masterClrMapping/>
  </p:clrMapOvr>
  <p:transition spd="slow"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6AEA0-64AB-0A43-9FB5-04B9D4E48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EFD71-0B00-564D-BF10-EAA020904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A18048-9EF7-5340-A72E-076449C9C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ADC542-C833-7D44-A36E-927BDD76C2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7623D-B40C-474B-80C2-123A8CE914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7DCD5F-008B-734D-B545-D2D4F5BE7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7B58-591C-154C-BB8D-D561C385342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E1381C-255B-A549-A3EE-978908044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B44575-602B-084D-AD1C-B4AC861FE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6B32-2EE0-A246-B2B7-1C6B2502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38755"/>
      </p:ext>
    </p:extLst>
  </p:cSld>
  <p:clrMapOvr>
    <a:masterClrMapping/>
  </p:clrMapOvr>
  <p:transition spd="slow"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4F035-7138-BA4F-9A10-7BEA4354E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682C40-9BBE-094C-ADEA-03757F716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7B58-591C-154C-BB8D-D561C385342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F538C-C313-DB42-BCE0-E7674B974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7AC08-A140-1F4E-841A-203AD8631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6B32-2EE0-A246-B2B7-1C6B2502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0874"/>
      </p:ext>
    </p:extLst>
  </p:cSld>
  <p:clrMapOvr>
    <a:masterClrMapping/>
  </p:clrMapOvr>
  <p:transition spd="slow"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2558B-A02E-6F49-B0B7-1D84CC9C4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7B58-591C-154C-BB8D-D561C385342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4F0AA-A536-A04B-9530-580AD1F5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77C64-F9C4-7C47-BA27-D8C566FF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6B32-2EE0-A246-B2B7-1C6B2502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06646"/>
      </p:ext>
    </p:extLst>
  </p:cSld>
  <p:clrMapOvr>
    <a:masterClrMapping/>
  </p:clrMapOvr>
  <p:transition spd="slow"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E731-23D1-574F-AFF3-AABA30993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18A-DD31-3349-9932-66746FC9B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1E20E-61B6-9340-8588-4EBC0E5D3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7B3C8-A27F-6847-B646-CB3B50119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7B58-591C-154C-BB8D-D561C385342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457DA-D12D-3C47-8085-F7667A655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808A04-3B25-7048-8D7A-77869F86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6B32-2EE0-A246-B2B7-1C6B2502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66720"/>
      </p:ext>
    </p:extLst>
  </p:cSld>
  <p:clrMapOvr>
    <a:masterClrMapping/>
  </p:clrMapOvr>
  <p:transition spd="slow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319E8-6B5C-4C48-A443-88D9C1570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05B271-421A-3449-B5E7-28CD2A3C2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46492-F58C-D144-B9DB-12DAD5B50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BD17F-3E9D-A54E-8D41-47CEFFAD6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7B58-591C-154C-BB8D-D561C385342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29330-45CE-E744-A1F4-B8B5017ED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3DD95A-7CE9-AD4F-9464-6518F83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6B32-2EE0-A246-B2B7-1C6B2502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89494"/>
      </p:ext>
    </p:extLst>
  </p:cSld>
  <p:clrMapOvr>
    <a:masterClrMapping/>
  </p:clrMapOvr>
  <p:transition spd="slow"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E1BA1C-FC14-7146-86D4-BAA9DBFA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A5B8C-778A-9A45-8BBB-FD4F8F84F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5E451-99B5-0F41-82DC-17FF01025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B7B58-591C-154C-BB8D-D561C385342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B2A11-4E03-6142-8E82-61ADDB0C0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505B3-DECE-884B-AF89-8DA796A42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F6B32-2EE0-A246-B2B7-1C6B2502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1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(null)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(null)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(null)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(null)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(null)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(null)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(null)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(null)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(null)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(null)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(null)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(null)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(null)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(null)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(null)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(null)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(null)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(null)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(null)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(null)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(null)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(null)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(null)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(null)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(null)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(null)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(null)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(null)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(null)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(null)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(null)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(null)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(null)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(null)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(null)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(null)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(null)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(null)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(null)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AFC4FC-DDB0-1444-80F4-380A61F35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" y="1403922"/>
            <a:ext cx="10515600" cy="4219384"/>
          </a:xfrm>
        </p:spPr>
      </p:pic>
    </p:spTree>
    <p:extLst>
      <p:ext uri="{BB962C8B-B14F-4D97-AF65-F5344CB8AC3E}">
        <p14:creationId xmlns:p14="http://schemas.microsoft.com/office/powerpoint/2010/main" val="2809336819"/>
      </p:ext>
    </p:extLst>
  </p:cSld>
  <p:clrMapOvr>
    <a:masterClrMapping/>
  </p:clrMapOvr>
  <p:transition spd="slow" advClick="0" advTm="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651677-B5F4-6841-9976-01A497726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8163" y="-1498784"/>
            <a:ext cx="13268325" cy="858538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3F5C547-DFE6-3345-8810-26014ED68AD5}"/>
              </a:ext>
            </a:extLst>
          </p:cNvPr>
          <p:cNvSpPr txBox="1">
            <a:spLocks/>
          </p:cNvSpPr>
          <p:nvPr/>
        </p:nvSpPr>
        <p:spPr>
          <a:xfrm>
            <a:off x="1124585" y="5458778"/>
            <a:ext cx="9942830" cy="13992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And into a life of discipleship.</a:t>
            </a:r>
          </a:p>
        </p:txBody>
      </p:sp>
    </p:spTree>
    <p:extLst>
      <p:ext uri="{BB962C8B-B14F-4D97-AF65-F5344CB8AC3E}">
        <p14:creationId xmlns:p14="http://schemas.microsoft.com/office/powerpoint/2010/main" val="4097953265"/>
      </p:ext>
    </p:extLst>
  </p:cSld>
  <p:clrMapOvr>
    <a:masterClrMapping/>
  </p:clrMapOvr>
  <p:transition spd="slow" advClick="0" advTm="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7134-6558-764A-BA22-E5D4AAB14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50" y="-1131794"/>
            <a:ext cx="12877800" cy="833269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8365ABF-A074-274D-B413-E2B0B9EE5B98}"/>
              </a:ext>
            </a:extLst>
          </p:cNvPr>
          <p:cNvSpPr txBox="1">
            <a:spLocks/>
          </p:cNvSpPr>
          <p:nvPr/>
        </p:nvSpPr>
        <p:spPr>
          <a:xfrm>
            <a:off x="-201295" y="416031"/>
            <a:ext cx="9942830" cy="13992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latin typeface="+mn-lt"/>
              </a:rPr>
              <a:t>Our response to God’s calling </a:t>
            </a:r>
            <a:endParaRPr lang="en-US" sz="4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2343840"/>
      </p:ext>
    </p:extLst>
  </p:cSld>
  <p:clrMapOvr>
    <a:masterClrMapping/>
  </p:clrMapOvr>
  <p:transition spd="slow" advClick="0" advTm="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B838F-B245-DD4D-A047-566435BFB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2988" y="-1280159"/>
            <a:ext cx="13672358" cy="88468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A48459-F893-BF4D-BE1A-678D7DF4FDAF}"/>
              </a:ext>
            </a:extLst>
          </p:cNvPr>
          <p:cNvSpPr txBox="1">
            <a:spLocks/>
          </p:cNvSpPr>
          <p:nvPr/>
        </p:nvSpPr>
        <p:spPr>
          <a:xfrm>
            <a:off x="931776" y="5458778"/>
            <a:ext cx="9942830" cy="13992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+mn-lt"/>
              </a:rPr>
              <a:t>is a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life</a:t>
            </a:r>
            <a:r>
              <a:rPr lang="en-US" sz="4800" dirty="0">
                <a:solidFill>
                  <a:schemeClr val="bg1"/>
                </a:solidFill>
                <a:latin typeface="+mn-lt"/>
              </a:rPr>
              <a:t> of living out our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callings</a:t>
            </a:r>
            <a:r>
              <a:rPr lang="en-US" sz="48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8519590"/>
      </p:ext>
    </p:extLst>
  </p:cSld>
  <p:clrMapOvr>
    <a:masterClrMapping/>
  </p:clrMapOvr>
  <p:transition spd="slow" advClick="0" advTm="5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061670-6337-724D-9579-03CAC3BB7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9920" y="-1539389"/>
            <a:ext cx="13507720" cy="874028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AC94714-354E-0543-99E9-3B902ED2147D}"/>
              </a:ext>
            </a:extLst>
          </p:cNvPr>
          <p:cNvSpPr txBox="1">
            <a:spLocks/>
          </p:cNvSpPr>
          <p:nvPr/>
        </p:nvSpPr>
        <p:spPr>
          <a:xfrm>
            <a:off x="1279101" y="4506278"/>
            <a:ext cx="9942830" cy="13992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Some people experience their </a:t>
            </a:r>
            <a:r>
              <a:rPr lang="en-US" sz="4000" b="1" dirty="0">
                <a:latin typeface="+mn-lt"/>
              </a:rPr>
              <a:t>callings</a:t>
            </a:r>
            <a:r>
              <a:rPr lang="en-US" sz="4000" dirty="0">
                <a:latin typeface="+mn-lt"/>
              </a:rPr>
              <a:t> like an acorn.  </a:t>
            </a:r>
          </a:p>
          <a:p>
            <a:r>
              <a:rPr lang="en-US" sz="4000" dirty="0">
                <a:latin typeface="+mn-lt"/>
              </a:rPr>
              <a:t>A small seed that grows over time. </a:t>
            </a:r>
          </a:p>
        </p:txBody>
      </p:sp>
    </p:spTree>
    <p:extLst>
      <p:ext uri="{BB962C8B-B14F-4D97-AF65-F5344CB8AC3E}">
        <p14:creationId xmlns:p14="http://schemas.microsoft.com/office/powerpoint/2010/main" val="838482656"/>
      </p:ext>
    </p:extLst>
  </p:cSld>
  <p:clrMapOvr>
    <a:masterClrMapping/>
  </p:clrMapOvr>
  <p:transition spd="slow" advClick="0" advTm="6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74EE9-C2CA-C148-8278-814AFC034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644952" y="-65337"/>
            <a:ext cx="11658600" cy="75438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DE9BC37-F7EA-5843-AF06-01C0002C403B}"/>
              </a:ext>
            </a:extLst>
          </p:cNvPr>
          <p:cNvSpPr txBox="1">
            <a:spLocks/>
          </p:cNvSpPr>
          <p:nvPr/>
        </p:nvSpPr>
        <p:spPr>
          <a:xfrm>
            <a:off x="8498718" y="3006952"/>
            <a:ext cx="2901043" cy="13992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>
                <a:latin typeface="+mn-lt"/>
              </a:rPr>
              <a:t>For others, </a:t>
            </a:r>
            <a:r>
              <a:rPr lang="en-US" sz="4000" b="1" dirty="0">
                <a:latin typeface="+mn-lt"/>
              </a:rPr>
              <a:t>callings</a:t>
            </a:r>
            <a:r>
              <a:rPr lang="en-US" sz="4000" dirty="0">
                <a:latin typeface="+mn-lt"/>
              </a:rPr>
              <a:t> are like a journey, with stops along the way.</a:t>
            </a:r>
          </a:p>
        </p:txBody>
      </p:sp>
    </p:spTree>
    <p:extLst>
      <p:ext uri="{BB962C8B-B14F-4D97-AF65-F5344CB8AC3E}">
        <p14:creationId xmlns:p14="http://schemas.microsoft.com/office/powerpoint/2010/main" val="22071958"/>
      </p:ext>
    </p:extLst>
  </p:cSld>
  <p:clrMapOvr>
    <a:masterClrMapping/>
  </p:clrMapOvr>
  <p:transition spd="slow" advClick="0" advTm="6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5E234-80CE-1545-9390-527E8C6EF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3880" y="-931657"/>
            <a:ext cx="13498830" cy="873453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2E28358-F2D5-BB4D-A84E-8F75D77B2236}"/>
              </a:ext>
            </a:extLst>
          </p:cNvPr>
          <p:cNvSpPr txBox="1">
            <a:spLocks/>
          </p:cNvSpPr>
          <p:nvPr/>
        </p:nvSpPr>
        <p:spPr>
          <a:xfrm>
            <a:off x="3129280" y="5458778"/>
            <a:ext cx="8473439" cy="13992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And for still others, 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CALLINGS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 are surprising discoveries! </a:t>
            </a:r>
          </a:p>
        </p:txBody>
      </p:sp>
    </p:spTree>
    <p:extLst>
      <p:ext uri="{BB962C8B-B14F-4D97-AF65-F5344CB8AC3E}">
        <p14:creationId xmlns:p14="http://schemas.microsoft.com/office/powerpoint/2010/main" val="3926222480"/>
      </p:ext>
    </p:extLst>
  </p:cSld>
  <p:clrMapOvr>
    <a:masterClrMapping/>
  </p:clrMapOvr>
  <p:transition spd="slow" advClick="0" advTm="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9E01AF-ACF5-F44B-8FF9-7B2621E99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863" y="-557026"/>
            <a:ext cx="13201650" cy="85422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50F530-7D15-8344-BD32-766416DD8708}"/>
              </a:ext>
            </a:extLst>
          </p:cNvPr>
          <p:cNvSpPr txBox="1"/>
          <p:nvPr/>
        </p:nvSpPr>
        <p:spPr>
          <a:xfrm>
            <a:off x="3403600" y="2027655"/>
            <a:ext cx="336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+mj-lt"/>
              </a:rPr>
              <a:t>by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B48E12-B7A1-A543-802F-1E57B36AF3B7}"/>
              </a:ext>
            </a:extLst>
          </p:cNvPr>
          <p:cNvSpPr txBox="1"/>
          <p:nvPr/>
        </p:nvSpPr>
        <p:spPr>
          <a:xfrm>
            <a:off x="2437696" y="577360"/>
            <a:ext cx="675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I am called…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838BE-DC8F-D144-ABE3-20F9967987F9}"/>
              </a:ext>
            </a:extLst>
          </p:cNvPr>
          <p:cNvSpPr txBox="1"/>
          <p:nvPr/>
        </p:nvSpPr>
        <p:spPr>
          <a:xfrm>
            <a:off x="3394429" y="2513767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</a:rPr>
              <a:t>to</a:t>
            </a:r>
            <a:r>
              <a:rPr lang="en-US" sz="3600" b="1" dirty="0">
                <a:solidFill>
                  <a:schemeClr val="bg1"/>
                </a:solidFill>
              </a:rPr>
              <a:t> follow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2A15C-54AD-6E44-B28F-91737836EE5F}"/>
              </a:ext>
            </a:extLst>
          </p:cNvPr>
          <p:cNvSpPr txBox="1"/>
          <p:nvPr/>
        </p:nvSpPr>
        <p:spPr>
          <a:xfrm>
            <a:off x="3403600" y="5198371"/>
            <a:ext cx="2265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</a:rPr>
              <a:t>within</a:t>
            </a:r>
            <a:r>
              <a:rPr lang="en-US" sz="3200" b="1" dirty="0">
                <a:solidFill>
                  <a:schemeClr val="bg1"/>
                </a:solidFill>
              </a:rPr>
              <a:t> God.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6D12F5-49CE-BA4F-BB45-F2BFD659D2FB}"/>
              </a:ext>
            </a:extLst>
          </p:cNvPr>
          <p:cNvSpPr txBox="1"/>
          <p:nvPr/>
        </p:nvSpPr>
        <p:spPr>
          <a:xfrm>
            <a:off x="3340100" y="4722315"/>
            <a:ext cx="336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</a:rPr>
              <a:t>through</a:t>
            </a:r>
            <a:r>
              <a:rPr lang="en-US" sz="3600" b="1" dirty="0">
                <a:solidFill>
                  <a:schemeClr val="bg1"/>
                </a:solidFill>
              </a:rPr>
              <a:t> others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7AF92D-2414-094D-8715-6FDCBFF24823}"/>
              </a:ext>
            </a:extLst>
          </p:cNvPr>
          <p:cNvSpPr txBox="1"/>
          <p:nvPr/>
        </p:nvSpPr>
        <p:spPr>
          <a:xfrm>
            <a:off x="3394429" y="4320301"/>
            <a:ext cx="269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</a:rPr>
              <a:t>in</a:t>
            </a:r>
            <a:r>
              <a:rPr lang="en-US" sz="3200" b="1" dirty="0">
                <a:solidFill>
                  <a:schemeClr val="bg1"/>
                </a:solidFill>
              </a:rPr>
              <a:t> suffering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57813-A175-8C4A-B2EB-96D2B34AD568}"/>
              </a:ext>
            </a:extLst>
          </p:cNvPr>
          <p:cNvSpPr txBox="1"/>
          <p:nvPr/>
        </p:nvSpPr>
        <p:spPr>
          <a:xfrm>
            <a:off x="3394429" y="3873118"/>
            <a:ext cx="2421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</a:rPr>
              <a:t>for</a:t>
            </a:r>
            <a:r>
              <a:rPr lang="en-US" sz="3600" b="1" dirty="0">
                <a:solidFill>
                  <a:schemeClr val="bg1"/>
                </a:solidFill>
              </a:rPr>
              <a:t> service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4933A-72AB-1A48-A524-EAF79F08514D}"/>
              </a:ext>
            </a:extLst>
          </p:cNvPr>
          <p:cNvSpPr txBox="1"/>
          <p:nvPr/>
        </p:nvSpPr>
        <p:spPr>
          <a:xfrm>
            <a:off x="3340100" y="3439392"/>
            <a:ext cx="2701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</a:rPr>
              <a:t>from</a:t>
            </a:r>
            <a:r>
              <a:rPr lang="en-US" sz="3600" b="1" dirty="0">
                <a:solidFill>
                  <a:schemeClr val="bg1"/>
                </a:solidFill>
              </a:rPr>
              <a:t> grief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59D6F9-8FE2-2C46-9E37-0EBC5681CA84}"/>
              </a:ext>
            </a:extLst>
          </p:cNvPr>
          <p:cNvSpPr txBox="1"/>
          <p:nvPr/>
        </p:nvSpPr>
        <p:spPr>
          <a:xfrm>
            <a:off x="3394429" y="2944654"/>
            <a:ext cx="157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</a:rPr>
              <a:t>as</a:t>
            </a:r>
            <a:r>
              <a:rPr lang="en-US" sz="3200" b="1" dirty="0">
                <a:solidFill>
                  <a:schemeClr val="bg1"/>
                </a:solidFill>
              </a:rPr>
              <a:t> I </a:t>
            </a:r>
            <a:r>
              <a:rPr lang="en-US" sz="3600" b="1" dirty="0">
                <a:solidFill>
                  <a:schemeClr val="bg1"/>
                </a:solidFill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474774917"/>
      </p:ext>
    </p:extLst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941B5-1514-F74A-AA0A-BA348928F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0441" y="-829235"/>
            <a:ext cx="13116791" cy="848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9E2325-0C23-4D40-BA03-A504B7B27D16}"/>
              </a:ext>
            </a:extLst>
          </p:cNvPr>
          <p:cNvSpPr txBox="1"/>
          <p:nvPr/>
        </p:nvSpPr>
        <p:spPr>
          <a:xfrm>
            <a:off x="795865" y="5249333"/>
            <a:ext cx="721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I am </a:t>
            </a:r>
            <a:r>
              <a:rPr lang="en-US" sz="5400" dirty="0">
                <a:solidFill>
                  <a:schemeClr val="bg1"/>
                </a:solidFill>
              </a:rPr>
              <a:t>called</a:t>
            </a:r>
            <a:r>
              <a:rPr lang="en-US" sz="4800" dirty="0">
                <a:solidFill>
                  <a:schemeClr val="bg1"/>
                </a:solidFill>
              </a:rPr>
              <a:t>…….</a:t>
            </a:r>
            <a:r>
              <a:rPr lang="en-US" sz="4800" b="1" dirty="0">
                <a:solidFill>
                  <a:schemeClr val="bg1"/>
                </a:solidFill>
              </a:rPr>
              <a:t>by God.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EEF052-96E4-7647-9529-2C7F5EE56577}"/>
              </a:ext>
            </a:extLst>
          </p:cNvPr>
          <p:cNvSpPr txBox="1"/>
          <p:nvPr/>
        </p:nvSpPr>
        <p:spPr>
          <a:xfrm>
            <a:off x="636693" y="440267"/>
            <a:ext cx="8432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God does not create you </a:t>
            </a:r>
            <a:r>
              <a:rPr lang="en-US" sz="4000" i="1" dirty="0"/>
              <a:t>with</a:t>
            </a:r>
            <a:r>
              <a:rPr lang="en-US" sz="4000" dirty="0"/>
              <a:t> a calling…</a:t>
            </a:r>
          </a:p>
          <a:p>
            <a:r>
              <a:rPr lang="en-US" sz="4000" dirty="0"/>
              <a:t>but with the capacity for </a:t>
            </a:r>
            <a:r>
              <a:rPr lang="en-US" sz="4000" i="1" dirty="0"/>
              <a:t>callings</a:t>
            </a:r>
            <a:r>
              <a:rPr lang="en-US" sz="4000" dirty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527001"/>
      </p:ext>
    </p:extLst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001B79-35C0-874F-8B77-45C2E62D0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6901" y="-1422400"/>
            <a:ext cx="13627215" cy="8817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8240E2-99F6-AF40-894B-FACCB8D74921}"/>
              </a:ext>
            </a:extLst>
          </p:cNvPr>
          <p:cNvSpPr txBox="1"/>
          <p:nvPr/>
        </p:nvSpPr>
        <p:spPr>
          <a:xfrm>
            <a:off x="365760" y="4842897"/>
            <a:ext cx="9319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Another</a:t>
            </a:r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one of God’s creative acts</a:t>
            </a:r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…</a:t>
            </a:r>
            <a:endParaRPr lang="en-US" dirty="0"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75E08-D3F0-8B4B-B654-EBF646F44C91}"/>
              </a:ext>
            </a:extLst>
          </p:cNvPr>
          <p:cNvSpPr txBox="1"/>
          <p:nvPr/>
        </p:nvSpPr>
        <p:spPr>
          <a:xfrm>
            <a:off x="2763520" y="81280"/>
            <a:ext cx="4876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Your calling becomes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05317145"/>
      </p:ext>
    </p:extLst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AF3A9E9-8824-3E4B-BAC4-C55EF2D89AFF}"/>
              </a:ext>
            </a:extLst>
          </p:cNvPr>
          <p:cNvSpPr txBox="1">
            <a:spLocks/>
          </p:cNvSpPr>
          <p:nvPr/>
        </p:nvSpPr>
        <p:spPr>
          <a:xfrm>
            <a:off x="1458776" y="494893"/>
            <a:ext cx="5056324" cy="13992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D806BD-C00B-EB44-9580-E8CF8AF48F1C}"/>
              </a:ext>
            </a:extLst>
          </p:cNvPr>
          <p:cNvSpPr txBox="1">
            <a:spLocks/>
          </p:cNvSpPr>
          <p:nvPr/>
        </p:nvSpPr>
        <p:spPr>
          <a:xfrm>
            <a:off x="1458776" y="2731908"/>
            <a:ext cx="5056324" cy="13992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92EDD4-FDD7-7148-9F8C-05D5411F18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91874"/>
            <a:ext cx="12191999" cy="88460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97BFAF-010A-BA44-8C87-2006AE3B9B15}"/>
              </a:ext>
            </a:extLst>
          </p:cNvPr>
          <p:cNvSpPr/>
          <p:nvPr/>
        </p:nvSpPr>
        <p:spPr>
          <a:xfrm>
            <a:off x="609600" y="5458795"/>
            <a:ext cx="105257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prstClr val="white"/>
                </a:solidFill>
              </a:rPr>
              <a:t>…something we create with God and others,</a:t>
            </a:r>
          </a:p>
          <a:p>
            <a:pPr lvl="0"/>
            <a:r>
              <a:rPr lang="en-US" sz="44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prstClr val="white"/>
                </a:solidFill>
              </a:rPr>
              <a:t>unique to each of our lives. </a:t>
            </a:r>
          </a:p>
        </p:txBody>
      </p:sp>
    </p:spTree>
    <p:extLst>
      <p:ext uri="{BB962C8B-B14F-4D97-AF65-F5344CB8AC3E}">
        <p14:creationId xmlns:p14="http://schemas.microsoft.com/office/powerpoint/2010/main" val="3120153655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FCEBB5-12AC-0246-B134-8842E74FCA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9BD42-C7D3-2047-BEFF-006829B89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Our Church is part of Vibrant Faith’s Creating a Culture of Calling (C3) Project.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02A19B-B720-EB4B-BD45-EB7600619C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0" y="4140709"/>
            <a:ext cx="229552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24492"/>
      </p:ext>
    </p:extLst>
  </p:cSld>
  <p:clrMapOvr>
    <a:masterClrMapping/>
  </p:clrMapOvr>
  <p:transition spd="slow" advClick="0" advTm="5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3098F-F1E3-6946-8ECF-0FC055F6F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8145" y="-1504949"/>
            <a:ext cx="13454495" cy="8705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C56D23-7292-3D44-A5BA-666A800C3727}"/>
              </a:ext>
            </a:extLst>
          </p:cNvPr>
          <p:cNvSpPr txBox="1"/>
          <p:nvPr/>
        </p:nvSpPr>
        <p:spPr>
          <a:xfrm>
            <a:off x="897466" y="169334"/>
            <a:ext cx="655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I am </a:t>
            </a:r>
            <a:r>
              <a:rPr lang="en-US" sz="5400" dirty="0">
                <a:solidFill>
                  <a:schemeClr val="bg1"/>
                </a:solidFill>
              </a:rPr>
              <a:t>called….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5400" b="1" dirty="0">
                <a:solidFill>
                  <a:schemeClr val="bg1"/>
                </a:solidFill>
              </a:rPr>
              <a:t>to follow</a:t>
            </a:r>
            <a:r>
              <a:rPr lang="en-US" sz="4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7699C3-5C8D-1E4B-B0CD-C13952DF734B}"/>
              </a:ext>
            </a:extLst>
          </p:cNvPr>
          <p:cNvSpPr txBox="1"/>
          <p:nvPr/>
        </p:nvSpPr>
        <p:spPr>
          <a:xfrm>
            <a:off x="1032934" y="2590800"/>
            <a:ext cx="413173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Followers of Christ are stewards, and caregivers, and prophets, and neighbors, and witnesses.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716027"/>
      </p:ext>
    </p:extLst>
  </p:cSld>
  <p:clrMapOvr>
    <a:masterClrMapping/>
  </p:clrMapOvr>
  <p:transition spd="med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23FF9F-E10D-944B-922B-FAC613211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0150" y="-787773"/>
            <a:ext cx="14554200" cy="9417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15D6D8-1930-1145-845B-D2A1F9965842}"/>
              </a:ext>
            </a:extLst>
          </p:cNvPr>
          <p:cNvSpPr txBox="1"/>
          <p:nvPr/>
        </p:nvSpPr>
        <p:spPr>
          <a:xfrm>
            <a:off x="1405468" y="4608254"/>
            <a:ext cx="100245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Followers of Christ are called to relationships, to specific roles, to ways of being, to particular gifts and abilities.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114991"/>
      </p:ext>
    </p:extLst>
  </p:cSld>
  <p:clrMapOvr>
    <a:masterClrMapping/>
  </p:clrMapOvr>
  <p:transition spd="slow" advClick="0" advTm="8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1F32A-D86F-0441-B2F3-712152161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946" y="-1504949"/>
            <a:ext cx="13454496" cy="8705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106486-4941-054D-869A-32081E01BD32}"/>
              </a:ext>
            </a:extLst>
          </p:cNvPr>
          <p:cNvSpPr txBox="1"/>
          <p:nvPr/>
        </p:nvSpPr>
        <p:spPr>
          <a:xfrm>
            <a:off x="7247468" y="2377066"/>
            <a:ext cx="408093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i="1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I can only become the person I am called to become</a:t>
            </a:r>
          </a:p>
          <a:p>
            <a:pPr algn="r"/>
            <a:r>
              <a:rPr lang="en-US" sz="4000" i="1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in the context of my own life.</a:t>
            </a:r>
          </a:p>
          <a:p>
            <a:endParaRPr lang="en-US" dirty="0"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409E71-3D6A-DF4B-9AA0-241DB0E938EE}"/>
              </a:ext>
            </a:extLst>
          </p:cNvPr>
          <p:cNvSpPr txBox="1"/>
          <p:nvPr/>
        </p:nvSpPr>
        <p:spPr>
          <a:xfrm>
            <a:off x="1016000" y="2075220"/>
            <a:ext cx="321733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God calls you in the particularities of YOUR life: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1B031-C174-8D49-99CA-227396F11F5A}"/>
              </a:ext>
            </a:extLst>
          </p:cNvPr>
          <p:cNvSpPr txBox="1"/>
          <p:nvPr/>
        </p:nvSpPr>
        <p:spPr>
          <a:xfrm>
            <a:off x="2006600" y="473813"/>
            <a:ext cx="817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Helvetica" pitchFamily="2" charset="0"/>
              </a:rPr>
              <a:t>I am called…..</a:t>
            </a:r>
            <a:r>
              <a:rPr lang="en-US" sz="5400" b="1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Helvetica" pitchFamily="2" charset="0"/>
              </a:rPr>
              <a:t>as I am.</a:t>
            </a:r>
            <a:endParaRPr lang="en-US" sz="5400" dirty="0"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321127"/>
      </p:ext>
    </p:extLst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9972D-FA7A-2640-BA95-3702C1B55A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647700" y="-1076717"/>
            <a:ext cx="13411200" cy="8677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0CAC2D-A547-4C45-BD8A-8AD1BAE2139E}"/>
              </a:ext>
            </a:extLst>
          </p:cNvPr>
          <p:cNvSpPr txBox="1"/>
          <p:nvPr/>
        </p:nvSpPr>
        <p:spPr>
          <a:xfrm>
            <a:off x="2523068" y="2723170"/>
            <a:ext cx="83142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So…KEEP PAYING ATTENTION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05BD2-A693-7B4E-AD91-763114198144}"/>
              </a:ext>
            </a:extLst>
          </p:cNvPr>
          <p:cNvSpPr txBox="1"/>
          <p:nvPr/>
        </p:nvSpPr>
        <p:spPr>
          <a:xfrm>
            <a:off x="9372601" y="3831166"/>
            <a:ext cx="186266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Your WHOLE life long.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F0FB28-09D0-CB48-A983-87F90D686BC6}"/>
              </a:ext>
            </a:extLst>
          </p:cNvPr>
          <p:cNvSpPr txBox="1"/>
          <p:nvPr/>
        </p:nvSpPr>
        <p:spPr>
          <a:xfrm>
            <a:off x="321734" y="384068"/>
            <a:ext cx="220133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Calling </a:t>
            </a:r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is about the WHOLE of your life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939950"/>
      </p:ext>
    </p:extLst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70CF43-92A2-4F4F-89B7-D86A045600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6700" y="-1009649"/>
            <a:ext cx="12801600" cy="86079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2C598F-DD53-C24C-8F0A-3F216DD50370}"/>
              </a:ext>
            </a:extLst>
          </p:cNvPr>
          <p:cNvSpPr txBox="1"/>
          <p:nvPr/>
        </p:nvSpPr>
        <p:spPr>
          <a:xfrm>
            <a:off x="1405467" y="406400"/>
            <a:ext cx="938106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God’s steadfast love endures forever and his faithfulness to all generations  </a:t>
            </a:r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-Ps. 100 v.5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601279"/>
      </p:ext>
    </p:extLst>
  </p:cSld>
  <p:clrMapOvr>
    <a:masterClrMapping/>
  </p:clrMapOvr>
  <p:transition spd="slow" advClick="0" advTm="5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E3909-68D7-304A-B1FF-F8CAB093D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47893" y="-342900"/>
            <a:ext cx="11658600" cy="7543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C4ACCF-ABC8-4E44-91CE-919685B02539}"/>
              </a:ext>
            </a:extLst>
          </p:cNvPr>
          <p:cNvSpPr txBox="1"/>
          <p:nvPr/>
        </p:nvSpPr>
        <p:spPr>
          <a:xfrm>
            <a:off x="982133" y="535900"/>
            <a:ext cx="286173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“God is continually calling us to new life, </a:t>
            </a:r>
            <a:r>
              <a:rPr lang="en-US" sz="3200" i="1" dirty="0"/>
              <a:t>from </a:t>
            </a:r>
            <a:r>
              <a:rPr lang="en-US" sz="3200" dirty="0"/>
              <a:t>our old ways, </a:t>
            </a:r>
            <a:r>
              <a:rPr lang="en-US" sz="3200" i="1" dirty="0"/>
              <a:t>from </a:t>
            </a:r>
            <a:r>
              <a:rPr lang="en-US" sz="3200" dirty="0"/>
              <a:t>our losses, </a:t>
            </a:r>
            <a:r>
              <a:rPr lang="en-US" sz="3200" i="1" dirty="0"/>
              <a:t>from </a:t>
            </a:r>
            <a:r>
              <a:rPr lang="en-US" sz="3200" dirty="0"/>
              <a:t>what has ended, into new ways, relationships, and beginnings”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63E765-6203-FB43-A5DD-2CEBA7AEEDC0}"/>
              </a:ext>
            </a:extLst>
          </p:cNvPr>
          <p:cNvSpPr txBox="1"/>
          <p:nvPr/>
        </p:nvSpPr>
        <p:spPr>
          <a:xfrm>
            <a:off x="5147732" y="253751"/>
            <a:ext cx="74506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I am called…. </a:t>
            </a:r>
          </a:p>
          <a:p>
            <a:r>
              <a:rPr lang="en-US" sz="5400" b="1" dirty="0">
                <a:solidFill>
                  <a:schemeClr val="bg1"/>
                </a:solidFill>
              </a:rPr>
              <a:t>from grief.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20690"/>
      </p:ext>
    </p:extLst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BA1F8D-5A08-2F4B-8358-281F56767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4514" y="-1552336"/>
            <a:ext cx="14793685" cy="95723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6238EB-D9A7-2046-9D1C-F23AA3C63176}"/>
              </a:ext>
            </a:extLst>
          </p:cNvPr>
          <p:cNvSpPr txBox="1"/>
          <p:nvPr/>
        </p:nvSpPr>
        <p:spPr>
          <a:xfrm>
            <a:off x="1523999" y="5134451"/>
            <a:ext cx="816186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Calling</a:t>
            </a:r>
            <a:r>
              <a:rPr lang="en-US" sz="4400" dirty="0">
                <a:solidFill>
                  <a:schemeClr val="bg1"/>
                </a:solidFill>
              </a:rPr>
              <a:t> means living into a lifelong theme of finding and losing.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145235"/>
      </p:ext>
    </p:extLst>
  </p:cSld>
  <p:clrMapOvr>
    <a:masterClrMapping/>
  </p:clrMapOvr>
  <p:transition spd="slow" advClick="0" advTm="7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89423A-64AC-E94C-A713-CCD869D1DF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-2273662" y="-1431564"/>
            <a:ext cx="15932765" cy="103094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DAEA51-B392-A344-B318-4B993181D43C}"/>
              </a:ext>
            </a:extLst>
          </p:cNvPr>
          <p:cNvSpPr txBox="1"/>
          <p:nvPr/>
        </p:nvSpPr>
        <p:spPr>
          <a:xfrm>
            <a:off x="8556173" y="1076275"/>
            <a:ext cx="290430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Wherever you go, I will go. Your people will my people and your God my God.   </a:t>
            </a:r>
          </a:p>
          <a:p>
            <a:r>
              <a:rPr lang="en-US" sz="4000" dirty="0">
                <a:solidFill>
                  <a:schemeClr val="bg1"/>
                </a:solidFill>
              </a:rPr>
              <a:t>-Ruth 1:16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71563"/>
      </p:ext>
    </p:extLst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E4D9D7-38FC-0848-BCD8-30805F8C0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6080" y="-857025"/>
            <a:ext cx="17618272" cy="114000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20B6C9-AE95-EA44-9CA2-9EEE0C00E04B}"/>
              </a:ext>
            </a:extLst>
          </p:cNvPr>
          <p:cNvSpPr txBox="1"/>
          <p:nvPr/>
        </p:nvSpPr>
        <p:spPr>
          <a:xfrm>
            <a:off x="3009900" y="152400"/>
            <a:ext cx="8657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I am called…..</a:t>
            </a:r>
            <a:r>
              <a:rPr lang="en-US" sz="6000" b="1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for service</a:t>
            </a:r>
            <a:endParaRPr lang="en-US" sz="6000" dirty="0"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026674-5AB7-B745-888F-A33D0E6077A0}"/>
              </a:ext>
            </a:extLst>
          </p:cNvPr>
          <p:cNvSpPr txBox="1"/>
          <p:nvPr/>
        </p:nvSpPr>
        <p:spPr>
          <a:xfrm>
            <a:off x="2895522" y="4611624"/>
            <a:ext cx="7095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God’s call to you is </a:t>
            </a:r>
            <a:r>
              <a:rPr lang="en-US" sz="4000" i="1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for</a:t>
            </a:r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 love of neighbor, and </a:t>
            </a:r>
            <a:r>
              <a:rPr lang="en-US" sz="4000" i="1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for</a:t>
            </a:r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 service to the world. </a:t>
            </a:r>
          </a:p>
        </p:txBody>
      </p:sp>
    </p:spTree>
    <p:extLst>
      <p:ext uri="{BB962C8B-B14F-4D97-AF65-F5344CB8AC3E}">
        <p14:creationId xmlns:p14="http://schemas.microsoft.com/office/powerpoint/2010/main" val="1216965984"/>
      </p:ext>
    </p:extLst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71493D-4A16-9641-AEEA-E2C360107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561" y="-1133856"/>
            <a:ext cx="14201945" cy="91894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401496-C362-AA42-9106-CB671A39AE53}"/>
              </a:ext>
            </a:extLst>
          </p:cNvPr>
          <p:cNvSpPr txBox="1"/>
          <p:nvPr/>
        </p:nvSpPr>
        <p:spPr>
          <a:xfrm>
            <a:off x="491067" y="1320800"/>
            <a:ext cx="106679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The process of calling involves God, the person who is called, and the neighbor whom God loves.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7023"/>
      </p:ext>
    </p:extLst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FD0A88-E36A-EA46-96C5-D9257C9FE8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9BD42-C7D3-2047-BEFF-006829B89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290" y="764858"/>
            <a:ext cx="10515600" cy="902017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+mn-lt"/>
              </a:rPr>
              <a:t>Callings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CE41107-F979-F946-BCF6-BB9FBCA366F2}"/>
              </a:ext>
            </a:extLst>
          </p:cNvPr>
          <p:cNvSpPr txBox="1">
            <a:spLocks/>
          </p:cNvSpPr>
          <p:nvPr/>
        </p:nvSpPr>
        <p:spPr>
          <a:xfrm>
            <a:off x="923290" y="2528411"/>
            <a:ext cx="10515600" cy="8286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Who we are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011F55-B7A8-7940-9D59-79B9D1818C78}"/>
              </a:ext>
            </a:extLst>
          </p:cNvPr>
          <p:cNvSpPr txBox="1">
            <a:spLocks/>
          </p:cNvSpPr>
          <p:nvPr/>
        </p:nvSpPr>
        <p:spPr>
          <a:xfrm>
            <a:off x="923290" y="1625919"/>
            <a:ext cx="10515600" cy="9020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are about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43CE96-EC1E-6243-AE61-E0E5920BB2E0}"/>
              </a:ext>
            </a:extLst>
          </p:cNvPr>
          <p:cNvSpPr txBox="1">
            <a:spLocks/>
          </p:cNvSpPr>
          <p:nvPr/>
        </p:nvSpPr>
        <p:spPr>
          <a:xfrm>
            <a:off x="923290" y="3258978"/>
            <a:ext cx="10515600" cy="8286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How we live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D5560E8-5F33-7840-B899-996C6F84058D}"/>
              </a:ext>
            </a:extLst>
          </p:cNvPr>
          <p:cNvSpPr txBox="1">
            <a:spLocks/>
          </p:cNvSpPr>
          <p:nvPr/>
        </p:nvSpPr>
        <p:spPr>
          <a:xfrm>
            <a:off x="923290" y="4047172"/>
            <a:ext cx="10515600" cy="8286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And what we give our lives to.</a:t>
            </a:r>
          </a:p>
        </p:txBody>
      </p:sp>
    </p:spTree>
    <p:extLst>
      <p:ext uri="{BB962C8B-B14F-4D97-AF65-F5344CB8AC3E}">
        <p14:creationId xmlns:p14="http://schemas.microsoft.com/office/powerpoint/2010/main" val="3142017600"/>
      </p:ext>
    </p:extLst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AB6758-D5DF-AD4E-AF52-4B4215900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1520" y="-1260257"/>
            <a:ext cx="13606272" cy="8804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9EA548-3D5A-8947-AC75-1C63C953B647}"/>
              </a:ext>
            </a:extLst>
          </p:cNvPr>
          <p:cNvSpPr txBox="1"/>
          <p:nvPr/>
        </p:nvSpPr>
        <p:spPr>
          <a:xfrm>
            <a:off x="846667" y="287867"/>
            <a:ext cx="74676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Callings are guided by love—loving God with all our mind, heart, soul,</a:t>
            </a:r>
          </a:p>
          <a:p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and strength, and our neighbor as ourselves.</a:t>
            </a:r>
          </a:p>
          <a:p>
            <a:endParaRPr lang="en-US" dirty="0"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E1B005-07B1-9848-B510-A313287E32F7}"/>
              </a:ext>
            </a:extLst>
          </p:cNvPr>
          <p:cNvSpPr txBox="1"/>
          <p:nvPr/>
        </p:nvSpPr>
        <p:spPr>
          <a:xfrm>
            <a:off x="846667" y="4498436"/>
            <a:ext cx="35898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You have a purpose!</a:t>
            </a:r>
          </a:p>
        </p:txBody>
      </p:sp>
    </p:spTree>
    <p:extLst>
      <p:ext uri="{BB962C8B-B14F-4D97-AF65-F5344CB8AC3E}">
        <p14:creationId xmlns:p14="http://schemas.microsoft.com/office/powerpoint/2010/main" val="1136796846"/>
      </p:ext>
    </p:extLst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9F59FB-3588-3B42-822E-D9C936249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792" y="-1721493"/>
            <a:ext cx="13789152" cy="8922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0E4A49-FCCA-5E4E-9A0E-3384CE0628F9}"/>
              </a:ext>
            </a:extLst>
          </p:cNvPr>
          <p:cNvSpPr txBox="1"/>
          <p:nvPr/>
        </p:nvSpPr>
        <p:spPr>
          <a:xfrm>
            <a:off x="0" y="169333"/>
            <a:ext cx="8148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 I am called…..</a:t>
            </a:r>
            <a:r>
              <a:rPr lang="en-US" sz="4800" b="1" dirty="0"/>
              <a:t>through others</a:t>
            </a:r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9F447B-27AA-4748-ADE6-18360946029D}"/>
              </a:ext>
            </a:extLst>
          </p:cNvPr>
          <p:cNvSpPr txBox="1"/>
          <p:nvPr/>
        </p:nvSpPr>
        <p:spPr>
          <a:xfrm>
            <a:off x="345440" y="2739703"/>
            <a:ext cx="51816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callings are discerned through relationships—</a:t>
            </a:r>
          </a:p>
          <a:p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God calls us through each other </a:t>
            </a:r>
          </a:p>
          <a:p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and our calling is for each other. </a:t>
            </a:r>
          </a:p>
          <a:p>
            <a:endParaRPr lang="en-US" dirty="0"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11491120"/>
      </p:ext>
    </p:extLst>
  </p:cSld>
  <p:clrMapOvr>
    <a:masterClrMapping/>
  </p:clrMapOvr>
  <p:transition spd="med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6EA3CE-99AC-CE4F-956B-82CC52744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9140" y="-1449055"/>
            <a:ext cx="13601284" cy="8800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A6EFDE-6047-C544-927B-9FC3E7F0D0A9}"/>
              </a:ext>
            </a:extLst>
          </p:cNvPr>
          <p:cNvSpPr txBox="1"/>
          <p:nvPr/>
        </p:nvSpPr>
        <p:spPr>
          <a:xfrm>
            <a:off x="1049866" y="457199"/>
            <a:ext cx="7975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Discernment of our callings needs to be a regular practice in our churches.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23071"/>
      </p:ext>
    </p:extLst>
  </p:cSld>
  <p:clrMapOvr>
    <a:masterClrMapping/>
  </p:clrMapOvr>
  <p:transition spd="slow" advClick="0" advTm="6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FB789-3F2A-FB40-8DEA-BA02A24C4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2064" y="-1555825"/>
            <a:ext cx="13533120" cy="8756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B531B7-6782-3948-9900-6B4D82666C55}"/>
              </a:ext>
            </a:extLst>
          </p:cNvPr>
          <p:cNvSpPr txBox="1"/>
          <p:nvPr/>
        </p:nvSpPr>
        <p:spPr>
          <a:xfrm>
            <a:off x="3640666" y="3429000"/>
            <a:ext cx="71120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Who</a:t>
            </a:r>
            <a:r>
              <a:rPr lang="en-US" sz="48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 comes into your life may be the single greatest factor of influence to what your life becomes. 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93528855"/>
      </p:ext>
    </p:extLst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D59B89-C9EF-B84B-AD7F-3A5AF6B56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9072" y="-1654750"/>
            <a:ext cx="15654528" cy="10129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F7390E2-55C7-C549-AE86-BC61060D68D4}"/>
              </a:ext>
            </a:extLst>
          </p:cNvPr>
          <p:cNvSpPr txBox="1">
            <a:spLocks/>
          </p:cNvSpPr>
          <p:nvPr/>
        </p:nvSpPr>
        <p:spPr>
          <a:xfrm>
            <a:off x="598441" y="174148"/>
            <a:ext cx="9942830" cy="7165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4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1B2AB8-F822-BB4D-8D04-59154CFABCB7}"/>
              </a:ext>
            </a:extLst>
          </p:cNvPr>
          <p:cNvSpPr/>
          <p:nvPr/>
        </p:nvSpPr>
        <p:spPr>
          <a:xfrm>
            <a:off x="1562100" y="3409950"/>
            <a:ext cx="97760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>
                <a:ln w="3175">
                  <a:solidFill>
                    <a:schemeClr val="tx1"/>
                  </a:solidFill>
                </a:ln>
              </a:rPr>
              <a:t>Who </a:t>
            </a:r>
            <a:r>
              <a:rPr lang="en-US" sz="4800" dirty="0">
                <a:ln w="3175">
                  <a:solidFill>
                    <a:schemeClr val="tx1"/>
                  </a:solidFill>
                </a:ln>
              </a:rPr>
              <a:t>helped you name your callings?</a:t>
            </a:r>
          </a:p>
          <a:p>
            <a:pPr lvl="0"/>
            <a:r>
              <a:rPr lang="en-US" sz="4800" dirty="0">
                <a:solidFill>
                  <a:prstClr val="white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883277482"/>
      </p:ext>
    </p:extLst>
  </p:cSld>
  <p:clrMapOvr>
    <a:masterClrMapping/>
  </p:clrMapOvr>
  <p:transition spd="slow" advClick="0" advTm="6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70F71B-1A2B-2140-8DCD-143CC6AA8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0001" y="-1823511"/>
            <a:ext cx="13946817" cy="9024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110BC0-251E-364F-9FD8-A125582CD25B}"/>
              </a:ext>
            </a:extLst>
          </p:cNvPr>
          <p:cNvSpPr txBox="1"/>
          <p:nvPr/>
        </p:nvSpPr>
        <p:spPr>
          <a:xfrm>
            <a:off x="2116666" y="251884"/>
            <a:ext cx="7958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 am called…..</a:t>
            </a:r>
            <a:r>
              <a:rPr lang="en-US" sz="5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in suffering.</a:t>
            </a:r>
            <a:endParaRPr lang="en-US" sz="54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730B9A-E62B-744A-881F-4FE2E8BEBF1D}"/>
              </a:ext>
            </a:extLst>
          </p:cNvPr>
          <p:cNvSpPr txBox="1"/>
          <p:nvPr/>
        </p:nvSpPr>
        <p:spPr>
          <a:xfrm>
            <a:off x="1202266" y="5604933"/>
            <a:ext cx="1005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Being faithful to our callings will mean times of struggle, darkness, and being overwhelmed.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86543"/>
      </p:ext>
    </p:extLst>
  </p:cSld>
  <p:clrMapOvr>
    <a:masterClrMapping/>
  </p:clrMapOvr>
  <p:transition spd="slow" advClick="0" advTm="9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DE21B3-6D3C-9544-A1EF-3E47A4891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3040" y="-1837675"/>
            <a:ext cx="15325344" cy="9916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5B7F20-9689-CF4C-A25F-A66597A8E7AD}"/>
              </a:ext>
            </a:extLst>
          </p:cNvPr>
          <p:cNvSpPr txBox="1"/>
          <p:nvPr/>
        </p:nvSpPr>
        <p:spPr>
          <a:xfrm>
            <a:off x="897467" y="135466"/>
            <a:ext cx="60621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There are times when calling entails suffering and pain.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215262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5431B-A835-C044-8E8D-C13888F0C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2272" y="-2891585"/>
            <a:ext cx="15837408" cy="10247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46BF93-5640-7449-AA0E-1FF598D5E7ED}"/>
              </a:ext>
            </a:extLst>
          </p:cNvPr>
          <p:cNvSpPr txBox="1"/>
          <p:nvPr/>
        </p:nvSpPr>
        <p:spPr>
          <a:xfrm>
            <a:off x="1911927" y="3720781"/>
            <a:ext cx="739832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It may not be what you want, where you want to be, or where your gifts lie.  But it is where you are.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94128"/>
      </p:ext>
    </p:extLst>
  </p:cSld>
  <p:clrMapOvr>
    <a:masterClrMapping/>
  </p:clrMapOvr>
  <p:transition spd="slow" advClick="0" advTm="8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2A4430-86BE-1648-8B2A-B1E637590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1950" y="-1011891"/>
            <a:ext cx="12839700" cy="8308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08705B-14A7-7C40-A040-DE4706DFBB0D}"/>
              </a:ext>
            </a:extLst>
          </p:cNvPr>
          <p:cNvSpPr txBox="1"/>
          <p:nvPr/>
        </p:nvSpPr>
        <p:spPr>
          <a:xfrm>
            <a:off x="982134" y="4114800"/>
            <a:ext cx="92286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/>
              <a:t>In</a:t>
            </a:r>
            <a:r>
              <a:rPr lang="en-US" sz="4400" dirty="0"/>
              <a:t> that place, you ask:  God, what are you calling me to</a:t>
            </a:r>
            <a:r>
              <a:rPr lang="en-US" sz="4400" b="1" dirty="0"/>
              <a:t> </a:t>
            </a:r>
            <a:r>
              <a:rPr lang="en-US" sz="4400" b="1" i="1" dirty="0"/>
              <a:t>in</a:t>
            </a:r>
            <a:r>
              <a:rPr lang="en-US" sz="4400" b="1" dirty="0"/>
              <a:t> </a:t>
            </a:r>
            <a:r>
              <a:rPr lang="en-US" sz="4400" dirty="0"/>
              <a:t>this circumstance?</a:t>
            </a:r>
          </a:p>
        </p:txBody>
      </p:sp>
    </p:spTree>
    <p:extLst>
      <p:ext uri="{BB962C8B-B14F-4D97-AF65-F5344CB8AC3E}">
        <p14:creationId xmlns:p14="http://schemas.microsoft.com/office/powerpoint/2010/main" val="3434388882"/>
      </p:ext>
    </p:extLst>
  </p:cSld>
  <p:clrMapOvr>
    <a:masterClrMapping/>
  </p:clrMapOvr>
  <p:transition spd="slow" advClick="0" advTm="7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29458-0AA5-594D-9BDB-4D5D4EE6A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4080" y="-1522206"/>
            <a:ext cx="13390880" cy="8664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F2FBAF-4E37-DF4F-BD5E-7FF8AED6C54E}"/>
              </a:ext>
            </a:extLst>
          </p:cNvPr>
          <p:cNvSpPr txBox="1"/>
          <p:nvPr/>
        </p:nvSpPr>
        <p:spPr>
          <a:xfrm>
            <a:off x="971550" y="508000"/>
            <a:ext cx="8130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I am called…..</a:t>
            </a:r>
            <a:r>
              <a:rPr lang="en-US" sz="5400" b="1" dirty="0"/>
              <a:t>within God.</a:t>
            </a:r>
            <a:endParaRPr lang="en-US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9230B7-529C-D940-BEA5-E6971B9C2724}"/>
              </a:ext>
            </a:extLst>
          </p:cNvPr>
          <p:cNvSpPr txBox="1"/>
          <p:nvPr/>
        </p:nvSpPr>
        <p:spPr>
          <a:xfrm>
            <a:off x="4580465" y="4397128"/>
            <a:ext cx="6866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God comes to dwell within us—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302377-B803-7C4A-AAF3-EDA465B39B05}"/>
              </a:ext>
            </a:extLst>
          </p:cNvPr>
          <p:cNvSpPr txBox="1"/>
          <p:nvPr/>
        </p:nvSpPr>
        <p:spPr>
          <a:xfrm>
            <a:off x="4580465" y="5127974"/>
            <a:ext cx="647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And </a:t>
            </a:r>
            <a:r>
              <a:rPr lang="en-US" sz="3200" b="1" dirty="0"/>
              <a:t>calls</a:t>
            </a:r>
            <a:r>
              <a:rPr lang="en-US" sz="3200" dirty="0"/>
              <a:t> each of us to live in GOD.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70F3F8-432F-B046-8730-2C35D718DCF9}"/>
              </a:ext>
            </a:extLst>
          </p:cNvPr>
          <p:cNvSpPr txBox="1"/>
          <p:nvPr/>
        </p:nvSpPr>
        <p:spPr>
          <a:xfrm>
            <a:off x="4580465" y="5858821"/>
            <a:ext cx="5994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God is our source and our destiny.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485835"/>
      </p:ext>
    </p:extLst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FCE483-43D8-0244-8269-D73B0A7E1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00" y="-1487693"/>
            <a:ext cx="14935200" cy="966395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33AAE7D-4B2D-FF40-9709-B4ECE6116D49}"/>
              </a:ext>
            </a:extLst>
          </p:cNvPr>
          <p:cNvSpPr txBox="1">
            <a:spLocks/>
          </p:cNvSpPr>
          <p:nvPr/>
        </p:nvSpPr>
        <p:spPr>
          <a:xfrm>
            <a:off x="991235" y="5096828"/>
            <a:ext cx="9942830" cy="139922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Our </a:t>
            </a:r>
            <a:r>
              <a:rPr lang="en-US" b="1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callings</a:t>
            </a:r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 are the way that we participate</a:t>
            </a:r>
          </a:p>
          <a:p>
            <a:pPr algn="ctr"/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 in God’s activity in the world today .</a:t>
            </a:r>
          </a:p>
        </p:txBody>
      </p:sp>
    </p:spTree>
    <p:extLst>
      <p:ext uri="{BB962C8B-B14F-4D97-AF65-F5344CB8AC3E}">
        <p14:creationId xmlns:p14="http://schemas.microsoft.com/office/powerpoint/2010/main" val="1291612266"/>
      </p:ext>
    </p:extLst>
  </p:cSld>
  <p:clrMapOvr>
    <a:masterClrMapping/>
  </p:clrMapOvr>
  <p:transition spd="slow" advClick="0" advTm="5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B35F6-CC47-E54B-9D69-33DF4768B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0258" y="-1749711"/>
            <a:ext cx="13939520" cy="90196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E5F38F-4460-BD4B-BD53-D50214297DF7}"/>
              </a:ext>
            </a:extLst>
          </p:cNvPr>
          <p:cNvSpPr txBox="1"/>
          <p:nvPr/>
        </p:nvSpPr>
        <p:spPr>
          <a:xfrm>
            <a:off x="1744133" y="2760134"/>
            <a:ext cx="87037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bg1"/>
                </a:solidFill>
              </a:rPr>
              <a:t>How lovely is your dwelling place, O Lord of Hosts.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Psalm 84:1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20076"/>
      </p:ext>
    </p:extLst>
  </p:cSld>
  <p:clrMapOvr>
    <a:masterClrMapping/>
  </p:clrMapOvr>
  <p:transition spd="slow" advClick="0" advTm="5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3EA84-77F4-AC44-8431-53407BA4E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09800" y="914400"/>
            <a:ext cx="7772400" cy="502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A89B37-9D99-0540-8354-7DAB8B59BA12}"/>
              </a:ext>
            </a:extLst>
          </p:cNvPr>
          <p:cNvSpPr txBox="1"/>
          <p:nvPr/>
        </p:nvSpPr>
        <p:spPr>
          <a:xfrm>
            <a:off x="558800" y="795867"/>
            <a:ext cx="25061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Callings are all around us…</a:t>
            </a:r>
          </a:p>
        </p:txBody>
      </p:sp>
    </p:spTree>
    <p:extLst>
      <p:ext uri="{BB962C8B-B14F-4D97-AF65-F5344CB8AC3E}">
        <p14:creationId xmlns:p14="http://schemas.microsoft.com/office/powerpoint/2010/main" val="4084814340"/>
      </p:ext>
    </p:extLst>
  </p:cSld>
  <p:clrMapOvr>
    <a:masterClrMapping/>
  </p:clrMapOvr>
  <p:transition spd="slow" advClick="0" advTm="5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93BC9-B6CD-3B43-9EC6-447047371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-342900"/>
            <a:ext cx="116586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76986"/>
      </p:ext>
    </p:extLst>
  </p:cSld>
  <p:clrMapOvr>
    <a:masterClrMapping/>
  </p:clrMapOvr>
  <p:transition spd="slow" advClick="0" advTm="4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83C8F-0673-8C4B-AFF8-1192552E2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-342900"/>
            <a:ext cx="116586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83716"/>
      </p:ext>
    </p:extLst>
  </p:cSld>
  <p:clrMapOvr>
    <a:masterClrMapping/>
  </p:clrMapOvr>
  <p:transition spd="slow" advClick="0" advTm="4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F57F9-094A-8B4F-95C2-4462A5080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-342900"/>
            <a:ext cx="116586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75239"/>
      </p:ext>
    </p:extLst>
  </p:cSld>
  <p:clrMapOvr>
    <a:masterClrMapping/>
  </p:clrMapOvr>
  <p:transition spd="slow" advClick="0" advTm="4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CD100B-C4F2-994D-8E85-4E0F0AA23E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8" y="-987448"/>
            <a:ext cx="12176101" cy="829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57986"/>
      </p:ext>
    </p:extLst>
  </p:cSld>
  <p:clrMapOvr>
    <a:masterClrMapping/>
  </p:clrMapOvr>
  <p:transition spd="slow" advClick="0" advTm="4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F55BDA-1AC8-B543-8D82-060B40DC8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2420" y="-1727798"/>
            <a:ext cx="13887220" cy="8985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59D64C-D548-A448-993A-F5E3EEAAD52A}"/>
              </a:ext>
            </a:extLst>
          </p:cNvPr>
          <p:cNvSpPr txBox="1"/>
          <p:nvPr/>
        </p:nvSpPr>
        <p:spPr>
          <a:xfrm>
            <a:off x="1100666" y="605191"/>
            <a:ext cx="8890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Living </a:t>
            </a:r>
            <a:r>
              <a:rPr lang="en-US" sz="4800" dirty="0"/>
              <a:t>our</a:t>
            </a:r>
            <a:r>
              <a:rPr lang="en-US" sz="4400" dirty="0"/>
              <a:t> </a:t>
            </a:r>
            <a:r>
              <a:rPr lang="en-US" sz="4400" b="1" dirty="0"/>
              <a:t>callings</a:t>
            </a:r>
            <a:r>
              <a:rPr lang="en-US" sz="4400" dirty="0"/>
              <a:t> transforms you and me….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D652F-FB87-BE48-914D-96DE7D4FEB46}"/>
              </a:ext>
            </a:extLst>
          </p:cNvPr>
          <p:cNvSpPr txBox="1"/>
          <p:nvPr/>
        </p:nvSpPr>
        <p:spPr>
          <a:xfrm>
            <a:off x="5846233" y="2876721"/>
            <a:ext cx="587586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 and </a:t>
            </a:r>
            <a:r>
              <a:rPr lang="en-US" sz="4400" dirty="0"/>
              <a:t>the</a:t>
            </a:r>
            <a:r>
              <a:rPr lang="en-US" sz="4000" dirty="0"/>
              <a:t> world.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681127"/>
      </p:ext>
    </p:extLst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AFC4FC-DDB0-1444-80F4-380A61F35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" y="1403922"/>
            <a:ext cx="10515600" cy="421938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77E036-452D-5647-93EA-98B0433D6D0F}"/>
              </a:ext>
            </a:extLst>
          </p:cNvPr>
          <p:cNvSpPr txBox="1"/>
          <p:nvPr/>
        </p:nvSpPr>
        <p:spPr>
          <a:xfrm>
            <a:off x="2440871" y="5661358"/>
            <a:ext cx="6944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*Presentation based off of the text from Kathleen </a:t>
            </a:r>
            <a:r>
              <a:rPr lang="en-US" dirty="0" err="1"/>
              <a:t>Cahalan’s</a:t>
            </a:r>
            <a:r>
              <a:rPr lang="en-US" dirty="0"/>
              <a:t> book, </a:t>
            </a:r>
            <a:r>
              <a:rPr lang="en-US" i="1" dirty="0"/>
              <a:t>The Stories we Live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82521"/>
      </p:ext>
    </p:extLst>
  </p:cSld>
  <p:clrMapOvr>
    <a:masterClrMapping/>
  </p:clrMapOvr>
  <p:transition spd="slow" advClick="0" advTm="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77A59B-EEF9-194F-963F-0D7053C8E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9274" y="-1620981"/>
            <a:ext cx="13904674" cy="89971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5FCDFA2-33F9-7C45-AD36-622E77347ACE}"/>
              </a:ext>
            </a:extLst>
          </p:cNvPr>
          <p:cNvSpPr txBox="1">
            <a:spLocks/>
          </p:cNvSpPr>
          <p:nvPr/>
        </p:nvSpPr>
        <p:spPr>
          <a:xfrm>
            <a:off x="1219835" y="5634038"/>
            <a:ext cx="9942830" cy="13992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God sustains creation through our </a:t>
            </a:r>
            <a:r>
              <a:rPr lang="en-US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callings. </a:t>
            </a:r>
          </a:p>
        </p:txBody>
      </p:sp>
    </p:spTree>
    <p:extLst>
      <p:ext uri="{BB962C8B-B14F-4D97-AF65-F5344CB8AC3E}">
        <p14:creationId xmlns:p14="http://schemas.microsoft.com/office/powerpoint/2010/main" val="3039148980"/>
      </p:ext>
    </p:extLst>
  </p:cSld>
  <p:clrMapOvr>
    <a:masterClrMapping/>
  </p:clrMapOvr>
  <p:transition spd="slow" advClick="0"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F279F9-2AFF-694C-9E6D-3D7F773B4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766" y="-909204"/>
            <a:ext cx="13248410" cy="8572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593260C-D68A-7F4B-98AA-569B368E7BAB}"/>
              </a:ext>
            </a:extLst>
          </p:cNvPr>
          <p:cNvSpPr txBox="1">
            <a:spLocks/>
          </p:cNvSpPr>
          <p:nvPr/>
        </p:nvSpPr>
        <p:spPr>
          <a:xfrm>
            <a:off x="1124585" y="4605338"/>
            <a:ext cx="9942830" cy="13992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Callings </a:t>
            </a:r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are about ALL of life—our family, church, community, world</a:t>
            </a:r>
          </a:p>
        </p:txBody>
      </p:sp>
    </p:spTree>
    <p:extLst>
      <p:ext uri="{BB962C8B-B14F-4D97-AF65-F5344CB8AC3E}">
        <p14:creationId xmlns:p14="http://schemas.microsoft.com/office/powerpoint/2010/main" val="292089654"/>
      </p:ext>
    </p:extLst>
  </p:cSld>
  <p:clrMapOvr>
    <a:masterClrMapping/>
  </p:clrMapOvr>
  <p:transition spd="slow" advClick="0" advTm="6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BC9B64-6A29-4D4C-B962-896C7536F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171" y="-623454"/>
            <a:ext cx="13665935" cy="884266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972917A-C5F4-614D-9A21-10A6860BA7F6}"/>
              </a:ext>
            </a:extLst>
          </p:cNvPr>
          <p:cNvSpPr txBox="1">
            <a:spLocks/>
          </p:cNvSpPr>
          <p:nvPr/>
        </p:nvSpPr>
        <p:spPr>
          <a:xfrm>
            <a:off x="1124585" y="5645045"/>
            <a:ext cx="9942830" cy="13992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And not just what we do in our work life. </a:t>
            </a:r>
          </a:p>
        </p:txBody>
      </p:sp>
    </p:spTree>
    <p:extLst>
      <p:ext uri="{BB962C8B-B14F-4D97-AF65-F5344CB8AC3E}">
        <p14:creationId xmlns:p14="http://schemas.microsoft.com/office/powerpoint/2010/main" val="2878497305"/>
      </p:ext>
    </p:extLst>
  </p:cSld>
  <p:clrMapOvr>
    <a:masterClrMapping/>
  </p:clrMapOvr>
  <p:transition spd="slow" advClick="0"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D11876-3BB3-EB4E-9C2E-EA87A6889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0240" y="-961202"/>
            <a:ext cx="13395325" cy="866756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79CB334-19A2-A84E-BAA1-02643B9C9B70}"/>
              </a:ext>
            </a:extLst>
          </p:cNvPr>
          <p:cNvSpPr txBox="1">
            <a:spLocks/>
          </p:cNvSpPr>
          <p:nvPr/>
        </p:nvSpPr>
        <p:spPr>
          <a:xfrm>
            <a:off x="1076007" y="5458778"/>
            <a:ext cx="9942830" cy="13992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Our first calling comes from God.</a:t>
            </a:r>
          </a:p>
        </p:txBody>
      </p:sp>
    </p:spTree>
    <p:extLst>
      <p:ext uri="{BB962C8B-B14F-4D97-AF65-F5344CB8AC3E}">
        <p14:creationId xmlns:p14="http://schemas.microsoft.com/office/powerpoint/2010/main" val="1370772475"/>
      </p:ext>
    </p:extLst>
  </p:cSld>
  <p:clrMapOvr>
    <a:masterClrMapping/>
  </p:clrMapOvr>
  <p:transition spd="slow" advClick="0" advTm="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B44FCB-54D8-1247-9A42-D36AD32E0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9247" y="-901523"/>
            <a:ext cx="13512053" cy="874309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3DB56B-4B50-4D4C-8110-C9F0FE3685F9}"/>
              </a:ext>
            </a:extLst>
          </p:cNvPr>
          <p:cNvSpPr txBox="1">
            <a:spLocks/>
          </p:cNvSpPr>
          <p:nvPr/>
        </p:nvSpPr>
        <p:spPr>
          <a:xfrm>
            <a:off x="-927734" y="803806"/>
            <a:ext cx="9942830" cy="13992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God calls us into </a:t>
            </a:r>
            <a:r>
              <a:rPr lang="en-US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relationship</a:t>
            </a:r>
          </a:p>
        </p:txBody>
      </p:sp>
    </p:spTree>
    <p:extLst>
      <p:ext uri="{BB962C8B-B14F-4D97-AF65-F5344CB8AC3E}">
        <p14:creationId xmlns:p14="http://schemas.microsoft.com/office/powerpoint/2010/main" val="1753851696"/>
      </p:ext>
    </p:extLst>
  </p:cSld>
  <p:clrMapOvr>
    <a:masterClrMapping/>
  </p:clrMapOvr>
  <p:transition spd="slow" advClick="0" advTm="5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3207</TotalTime>
  <Words>729</Words>
  <Application>Microsoft Macintosh PowerPoint</Application>
  <PresentationFormat>Widescreen</PresentationFormat>
  <Paragraphs>83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Helvetica</vt:lpstr>
      <vt:lpstr>Office Theme</vt:lpstr>
      <vt:lpstr>PowerPoint Presentation</vt:lpstr>
      <vt:lpstr>Our Church is part of Vibrant Faith’s Creating a Culture of Calling (C3) Project.</vt:lpstr>
      <vt:lpstr>Callings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Nina Jass</dc:creator>
  <cp:lastModifiedBy>John Roberto</cp:lastModifiedBy>
  <cp:revision>53</cp:revision>
  <dcterms:created xsi:type="dcterms:W3CDTF">2018-05-16T19:42:37Z</dcterms:created>
  <dcterms:modified xsi:type="dcterms:W3CDTF">2020-10-13T17:10:56Z</dcterms:modified>
</cp:coreProperties>
</file>