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85" r:id="rId2"/>
    <p:sldId id="277" r:id="rId3"/>
    <p:sldId id="258" r:id="rId4"/>
    <p:sldId id="286" r:id="rId5"/>
    <p:sldId id="289" r:id="rId6"/>
    <p:sldId id="266" r:id="rId7"/>
    <p:sldId id="262" r:id="rId8"/>
    <p:sldId id="279" r:id="rId9"/>
    <p:sldId id="278" r:id="rId10"/>
    <p:sldId id="267" r:id="rId11"/>
    <p:sldId id="295" r:id="rId12"/>
    <p:sldId id="294" r:id="rId13"/>
    <p:sldId id="292" r:id="rId14"/>
    <p:sldId id="283" r:id="rId15"/>
    <p:sldId id="274" r:id="rId16"/>
    <p:sldId id="264" r:id="rId17"/>
    <p:sldId id="269" r:id="rId18"/>
    <p:sldId id="291" r:id="rId19"/>
    <p:sldId id="288" r:id="rId20"/>
    <p:sldId id="296" r:id="rId21"/>
    <p:sldId id="275" r:id="rId22"/>
    <p:sldId id="268" r:id="rId23"/>
    <p:sldId id="263" r:id="rId24"/>
    <p:sldId id="298" r:id="rId25"/>
    <p:sldId id="290" r:id="rId26"/>
    <p:sldId id="287" r:id="rId27"/>
    <p:sldId id="265" r:id="rId28"/>
    <p:sldId id="257" r:id="rId29"/>
    <p:sldId id="284" r:id="rId30"/>
    <p:sldId id="297" r:id="rId31"/>
    <p:sldId id="293" r:id="rId32"/>
    <p:sldId id="281" r:id="rId33"/>
    <p:sldId id="256" r:id="rId34"/>
    <p:sldId id="273" r:id="rId35"/>
    <p:sldId id="276" r:id="rId36"/>
    <p:sldId id="260" r:id="rId37"/>
    <p:sldId id="301" r:id="rId38"/>
    <p:sldId id="3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95D71-66E1-0640-9661-B39827E398E2}" v="138" dt="2020-11-09T18:51:01.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38"/>
    <p:restoredTop sz="92302"/>
  </p:normalViewPr>
  <p:slideViewPr>
    <p:cSldViewPr snapToGrid="0" snapToObjects="1">
      <p:cViewPr varScale="1">
        <p:scale>
          <a:sx n="78" d="100"/>
          <a:sy n="78" d="100"/>
        </p:scale>
        <p:origin x="200" y="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C9507-D217-4E0F-AB4B-F921F560158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8075BA9-5078-41E1-AE13-C0A04210A7F6}">
      <dgm:prSet/>
      <dgm:spPr/>
      <dgm:t>
        <a:bodyPr/>
        <a:lstStyle/>
        <a:p>
          <a:r>
            <a:rPr lang="en-US"/>
            <a:t>Creation</a:t>
          </a:r>
        </a:p>
      </dgm:t>
    </dgm:pt>
    <dgm:pt modelId="{0A0928A7-4C8C-404B-81AE-A103ECF024B5}" type="parTrans" cxnId="{7815148B-CEA6-4492-9149-392F3FC41894}">
      <dgm:prSet/>
      <dgm:spPr/>
      <dgm:t>
        <a:bodyPr/>
        <a:lstStyle/>
        <a:p>
          <a:endParaRPr lang="en-US"/>
        </a:p>
      </dgm:t>
    </dgm:pt>
    <dgm:pt modelId="{154D706F-3801-4A4B-ADC1-59E48F105A9F}" type="sibTrans" cxnId="{7815148B-CEA6-4492-9149-392F3FC41894}">
      <dgm:prSet/>
      <dgm:spPr/>
      <dgm:t>
        <a:bodyPr/>
        <a:lstStyle/>
        <a:p>
          <a:endParaRPr lang="en-US"/>
        </a:p>
      </dgm:t>
    </dgm:pt>
    <dgm:pt modelId="{DB00FCDE-811A-428C-9843-69D6EF7C3377}">
      <dgm:prSet/>
      <dgm:spPr/>
      <dgm:t>
        <a:bodyPr/>
        <a:lstStyle/>
        <a:p>
          <a:r>
            <a:rPr lang="en-US"/>
            <a:t>Isaiah 58</a:t>
          </a:r>
        </a:p>
      </dgm:t>
    </dgm:pt>
    <dgm:pt modelId="{12ACCE9E-E821-40FC-BB38-6FBF44FE540B}" type="parTrans" cxnId="{BF270718-68D4-4E61-B30D-F5D927A90E8A}">
      <dgm:prSet/>
      <dgm:spPr/>
      <dgm:t>
        <a:bodyPr/>
        <a:lstStyle/>
        <a:p>
          <a:endParaRPr lang="en-US"/>
        </a:p>
      </dgm:t>
    </dgm:pt>
    <dgm:pt modelId="{43EBD0B6-F072-4B8B-8367-EE5623454467}" type="sibTrans" cxnId="{BF270718-68D4-4E61-B30D-F5D927A90E8A}">
      <dgm:prSet/>
      <dgm:spPr/>
      <dgm:t>
        <a:bodyPr/>
        <a:lstStyle/>
        <a:p>
          <a:endParaRPr lang="en-US"/>
        </a:p>
      </dgm:t>
    </dgm:pt>
    <dgm:pt modelId="{1B320AA1-7C1D-4514-B7F8-9B641F9D0EED}">
      <dgm:prSet/>
      <dgm:spPr>
        <a:solidFill>
          <a:schemeClr val="accent2"/>
        </a:solidFill>
      </dgm:spPr>
      <dgm:t>
        <a:bodyPr/>
        <a:lstStyle/>
        <a:p>
          <a:r>
            <a:rPr lang="en-US" dirty="0"/>
            <a:t>Matthew 6</a:t>
          </a:r>
        </a:p>
      </dgm:t>
    </dgm:pt>
    <dgm:pt modelId="{449B624E-76F2-4E8C-A79E-5E7C384111E9}" type="parTrans" cxnId="{F084E574-3B4E-43BA-AB59-7C6FC0D42074}">
      <dgm:prSet/>
      <dgm:spPr/>
      <dgm:t>
        <a:bodyPr/>
        <a:lstStyle/>
        <a:p>
          <a:endParaRPr lang="en-US"/>
        </a:p>
      </dgm:t>
    </dgm:pt>
    <dgm:pt modelId="{F93B9D9F-3F9D-4FA0-9827-9340EA982B35}" type="sibTrans" cxnId="{F084E574-3B4E-43BA-AB59-7C6FC0D42074}">
      <dgm:prSet/>
      <dgm:spPr/>
      <dgm:t>
        <a:bodyPr/>
        <a:lstStyle/>
        <a:p>
          <a:endParaRPr lang="en-US"/>
        </a:p>
      </dgm:t>
    </dgm:pt>
    <dgm:pt modelId="{F686D1A7-462E-48CD-AA02-8E2EFF7A1992}">
      <dgm:prSet/>
      <dgm:spPr>
        <a:solidFill>
          <a:srgbClr val="AAAAAA"/>
        </a:solidFill>
      </dgm:spPr>
      <dgm:t>
        <a:bodyPr/>
        <a:lstStyle/>
        <a:p>
          <a:r>
            <a:rPr lang="en-US" dirty="0"/>
            <a:t>Acts 2</a:t>
          </a:r>
        </a:p>
      </dgm:t>
    </dgm:pt>
    <dgm:pt modelId="{4E6C4CC6-653F-4A11-9AB5-DA068B1E9D99}" type="parTrans" cxnId="{CFC5248F-B775-4890-8AD1-F27FE1D74BAC}">
      <dgm:prSet/>
      <dgm:spPr/>
      <dgm:t>
        <a:bodyPr/>
        <a:lstStyle/>
        <a:p>
          <a:endParaRPr lang="en-US"/>
        </a:p>
      </dgm:t>
    </dgm:pt>
    <dgm:pt modelId="{3F50E2E3-9F0B-42E7-8607-8E7E657FC9BF}" type="sibTrans" cxnId="{CFC5248F-B775-4890-8AD1-F27FE1D74BAC}">
      <dgm:prSet/>
      <dgm:spPr/>
      <dgm:t>
        <a:bodyPr/>
        <a:lstStyle/>
        <a:p>
          <a:endParaRPr lang="en-US"/>
        </a:p>
      </dgm:t>
    </dgm:pt>
    <dgm:pt modelId="{255F4954-1922-3E44-A7B7-96B80EC5250E}" type="pres">
      <dgm:prSet presAssocID="{0AFC9507-D217-4E0F-AB4B-F921F5601580}" presName="linear" presStyleCnt="0">
        <dgm:presLayoutVars>
          <dgm:animLvl val="lvl"/>
          <dgm:resizeHandles val="exact"/>
        </dgm:presLayoutVars>
      </dgm:prSet>
      <dgm:spPr/>
    </dgm:pt>
    <dgm:pt modelId="{7251A150-F715-A14A-B6F4-776413F89807}" type="pres">
      <dgm:prSet presAssocID="{08075BA9-5078-41E1-AE13-C0A04210A7F6}" presName="parentText" presStyleLbl="node1" presStyleIdx="0" presStyleCnt="4">
        <dgm:presLayoutVars>
          <dgm:chMax val="0"/>
          <dgm:bulletEnabled val="1"/>
        </dgm:presLayoutVars>
      </dgm:prSet>
      <dgm:spPr/>
    </dgm:pt>
    <dgm:pt modelId="{933E8F93-34AB-B94C-9948-B7430CCE642E}" type="pres">
      <dgm:prSet presAssocID="{154D706F-3801-4A4B-ADC1-59E48F105A9F}" presName="spacer" presStyleCnt="0"/>
      <dgm:spPr/>
    </dgm:pt>
    <dgm:pt modelId="{E91D7C69-5E0D-D04A-BF4D-3F35806C2752}" type="pres">
      <dgm:prSet presAssocID="{DB00FCDE-811A-428C-9843-69D6EF7C3377}" presName="parentText" presStyleLbl="node1" presStyleIdx="1" presStyleCnt="4">
        <dgm:presLayoutVars>
          <dgm:chMax val="0"/>
          <dgm:bulletEnabled val="1"/>
        </dgm:presLayoutVars>
      </dgm:prSet>
      <dgm:spPr/>
    </dgm:pt>
    <dgm:pt modelId="{09D6DF46-4557-8F46-A001-3733870AB060}" type="pres">
      <dgm:prSet presAssocID="{43EBD0B6-F072-4B8B-8367-EE5623454467}" presName="spacer" presStyleCnt="0"/>
      <dgm:spPr/>
    </dgm:pt>
    <dgm:pt modelId="{217A500F-CBB5-9349-9E86-460AD53B1A1B}" type="pres">
      <dgm:prSet presAssocID="{1B320AA1-7C1D-4514-B7F8-9B641F9D0EED}" presName="parentText" presStyleLbl="node1" presStyleIdx="2" presStyleCnt="4">
        <dgm:presLayoutVars>
          <dgm:chMax val="0"/>
          <dgm:bulletEnabled val="1"/>
        </dgm:presLayoutVars>
      </dgm:prSet>
      <dgm:spPr/>
    </dgm:pt>
    <dgm:pt modelId="{54528442-D501-7048-88F5-600A47A5A4BE}" type="pres">
      <dgm:prSet presAssocID="{F93B9D9F-3F9D-4FA0-9827-9340EA982B35}" presName="spacer" presStyleCnt="0"/>
      <dgm:spPr/>
    </dgm:pt>
    <dgm:pt modelId="{071DB4A9-FC61-E347-892E-8648586B1602}" type="pres">
      <dgm:prSet presAssocID="{F686D1A7-462E-48CD-AA02-8E2EFF7A1992}" presName="parentText" presStyleLbl="node1" presStyleIdx="3" presStyleCnt="4">
        <dgm:presLayoutVars>
          <dgm:chMax val="0"/>
          <dgm:bulletEnabled val="1"/>
        </dgm:presLayoutVars>
      </dgm:prSet>
      <dgm:spPr/>
    </dgm:pt>
  </dgm:ptLst>
  <dgm:cxnLst>
    <dgm:cxn modelId="{BF270718-68D4-4E61-B30D-F5D927A90E8A}" srcId="{0AFC9507-D217-4E0F-AB4B-F921F5601580}" destId="{DB00FCDE-811A-428C-9843-69D6EF7C3377}" srcOrd="1" destOrd="0" parTransId="{12ACCE9E-E821-40FC-BB38-6FBF44FE540B}" sibTransId="{43EBD0B6-F072-4B8B-8367-EE5623454467}"/>
    <dgm:cxn modelId="{7DC3292F-E13A-4B47-A951-D4264F963CD1}" type="presOf" srcId="{0AFC9507-D217-4E0F-AB4B-F921F5601580}" destId="{255F4954-1922-3E44-A7B7-96B80EC5250E}" srcOrd="0" destOrd="0" presId="urn:microsoft.com/office/officeart/2005/8/layout/vList2"/>
    <dgm:cxn modelId="{12920F62-221C-3F4B-BC5D-67DB85910FC0}" type="presOf" srcId="{08075BA9-5078-41E1-AE13-C0A04210A7F6}" destId="{7251A150-F715-A14A-B6F4-776413F89807}" srcOrd="0" destOrd="0" presId="urn:microsoft.com/office/officeart/2005/8/layout/vList2"/>
    <dgm:cxn modelId="{F084E574-3B4E-43BA-AB59-7C6FC0D42074}" srcId="{0AFC9507-D217-4E0F-AB4B-F921F5601580}" destId="{1B320AA1-7C1D-4514-B7F8-9B641F9D0EED}" srcOrd="2" destOrd="0" parTransId="{449B624E-76F2-4E8C-A79E-5E7C384111E9}" sibTransId="{F93B9D9F-3F9D-4FA0-9827-9340EA982B35}"/>
    <dgm:cxn modelId="{7815148B-CEA6-4492-9149-392F3FC41894}" srcId="{0AFC9507-D217-4E0F-AB4B-F921F5601580}" destId="{08075BA9-5078-41E1-AE13-C0A04210A7F6}" srcOrd="0" destOrd="0" parTransId="{0A0928A7-4C8C-404B-81AE-A103ECF024B5}" sibTransId="{154D706F-3801-4A4B-ADC1-59E48F105A9F}"/>
    <dgm:cxn modelId="{CFC5248F-B775-4890-8AD1-F27FE1D74BAC}" srcId="{0AFC9507-D217-4E0F-AB4B-F921F5601580}" destId="{F686D1A7-462E-48CD-AA02-8E2EFF7A1992}" srcOrd="3" destOrd="0" parTransId="{4E6C4CC6-653F-4A11-9AB5-DA068B1E9D99}" sibTransId="{3F50E2E3-9F0B-42E7-8607-8E7E657FC9BF}"/>
    <dgm:cxn modelId="{98749F8F-9EF2-0B47-A4B6-E14F5377C892}" type="presOf" srcId="{DB00FCDE-811A-428C-9843-69D6EF7C3377}" destId="{E91D7C69-5E0D-D04A-BF4D-3F35806C2752}" srcOrd="0" destOrd="0" presId="urn:microsoft.com/office/officeart/2005/8/layout/vList2"/>
    <dgm:cxn modelId="{02FA24A1-38F2-2140-A513-FF82D496C266}" type="presOf" srcId="{1B320AA1-7C1D-4514-B7F8-9B641F9D0EED}" destId="{217A500F-CBB5-9349-9E86-460AD53B1A1B}" srcOrd="0" destOrd="0" presId="urn:microsoft.com/office/officeart/2005/8/layout/vList2"/>
    <dgm:cxn modelId="{83E42DD3-E4AA-AD41-BC6C-8634A8548E11}" type="presOf" srcId="{F686D1A7-462E-48CD-AA02-8E2EFF7A1992}" destId="{071DB4A9-FC61-E347-892E-8648586B1602}" srcOrd="0" destOrd="0" presId="urn:microsoft.com/office/officeart/2005/8/layout/vList2"/>
    <dgm:cxn modelId="{2797C0AD-DF5E-9C4A-AE5E-327DC14F64CA}" type="presParOf" srcId="{255F4954-1922-3E44-A7B7-96B80EC5250E}" destId="{7251A150-F715-A14A-B6F4-776413F89807}" srcOrd="0" destOrd="0" presId="urn:microsoft.com/office/officeart/2005/8/layout/vList2"/>
    <dgm:cxn modelId="{47EBA94B-EAD2-F74F-854E-927C05C01AC4}" type="presParOf" srcId="{255F4954-1922-3E44-A7B7-96B80EC5250E}" destId="{933E8F93-34AB-B94C-9948-B7430CCE642E}" srcOrd="1" destOrd="0" presId="urn:microsoft.com/office/officeart/2005/8/layout/vList2"/>
    <dgm:cxn modelId="{DC2520F1-5F00-C942-A7B7-ABD95B12EEED}" type="presParOf" srcId="{255F4954-1922-3E44-A7B7-96B80EC5250E}" destId="{E91D7C69-5E0D-D04A-BF4D-3F35806C2752}" srcOrd="2" destOrd="0" presId="urn:microsoft.com/office/officeart/2005/8/layout/vList2"/>
    <dgm:cxn modelId="{21400C4A-03CD-214C-B2BA-CCCD25078C5A}" type="presParOf" srcId="{255F4954-1922-3E44-A7B7-96B80EC5250E}" destId="{09D6DF46-4557-8F46-A001-3733870AB060}" srcOrd="3" destOrd="0" presId="urn:microsoft.com/office/officeart/2005/8/layout/vList2"/>
    <dgm:cxn modelId="{D1BC3DBB-B2D9-E647-AD1E-750B00C1CA4A}" type="presParOf" srcId="{255F4954-1922-3E44-A7B7-96B80EC5250E}" destId="{217A500F-CBB5-9349-9E86-460AD53B1A1B}" srcOrd="4" destOrd="0" presId="urn:microsoft.com/office/officeart/2005/8/layout/vList2"/>
    <dgm:cxn modelId="{6E1FFAD2-0C01-3B4B-BEA2-0E16199B1A83}" type="presParOf" srcId="{255F4954-1922-3E44-A7B7-96B80EC5250E}" destId="{54528442-D501-7048-88F5-600A47A5A4BE}" srcOrd="5" destOrd="0" presId="urn:microsoft.com/office/officeart/2005/8/layout/vList2"/>
    <dgm:cxn modelId="{A6F8F6EF-8712-5348-9C96-BF1818143BCE}" type="presParOf" srcId="{255F4954-1922-3E44-A7B7-96B80EC5250E}" destId="{071DB4A9-FC61-E347-892E-8648586B160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1A150-F715-A14A-B6F4-776413F89807}">
      <dsp:nvSpPr>
        <dsp:cNvPr id="0" name=""/>
        <dsp:cNvSpPr/>
      </dsp:nvSpPr>
      <dsp:spPr>
        <a:xfrm>
          <a:off x="0" y="10930"/>
          <a:ext cx="6735443" cy="12712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Creation</a:t>
          </a:r>
        </a:p>
      </dsp:txBody>
      <dsp:txXfrm>
        <a:off x="62055" y="72985"/>
        <a:ext cx="6611333" cy="1147095"/>
      </dsp:txXfrm>
    </dsp:sp>
    <dsp:sp modelId="{E91D7C69-5E0D-D04A-BF4D-3F35806C2752}">
      <dsp:nvSpPr>
        <dsp:cNvPr id="0" name=""/>
        <dsp:cNvSpPr/>
      </dsp:nvSpPr>
      <dsp:spPr>
        <a:xfrm>
          <a:off x="0" y="1434776"/>
          <a:ext cx="6735443" cy="127120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Isaiah 58</a:t>
          </a:r>
        </a:p>
      </dsp:txBody>
      <dsp:txXfrm>
        <a:off x="62055" y="1496831"/>
        <a:ext cx="6611333" cy="1147095"/>
      </dsp:txXfrm>
    </dsp:sp>
    <dsp:sp modelId="{217A500F-CBB5-9349-9E86-460AD53B1A1B}">
      <dsp:nvSpPr>
        <dsp:cNvPr id="0" name=""/>
        <dsp:cNvSpPr/>
      </dsp:nvSpPr>
      <dsp:spPr>
        <a:xfrm>
          <a:off x="0" y="2858621"/>
          <a:ext cx="6735443" cy="127120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dirty="0"/>
            <a:t>Matthew 6</a:t>
          </a:r>
        </a:p>
      </dsp:txBody>
      <dsp:txXfrm>
        <a:off x="62055" y="2920676"/>
        <a:ext cx="6611333" cy="1147095"/>
      </dsp:txXfrm>
    </dsp:sp>
    <dsp:sp modelId="{071DB4A9-FC61-E347-892E-8648586B1602}">
      <dsp:nvSpPr>
        <dsp:cNvPr id="0" name=""/>
        <dsp:cNvSpPr/>
      </dsp:nvSpPr>
      <dsp:spPr>
        <a:xfrm>
          <a:off x="0" y="4282466"/>
          <a:ext cx="6735443" cy="1271205"/>
        </a:xfrm>
        <a:prstGeom prst="roundRect">
          <a:avLst/>
        </a:prstGeom>
        <a:solidFill>
          <a:srgbClr val="AAAA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dirty="0"/>
            <a:t>Acts 2</a:t>
          </a:r>
        </a:p>
      </dsp:txBody>
      <dsp:txXfrm>
        <a:off x="62055" y="4344521"/>
        <a:ext cx="6611333" cy="11470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3CF75-406B-6E49-9546-4A3CDE0D330E}" type="datetimeFigureOut">
              <a:rPr lang="en-US" smtClean="0"/>
              <a:t>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E1888-19D8-B94F-920E-EE286F7FB241}" type="slidenum">
              <a:rPr lang="en-US" smtClean="0"/>
              <a:t>‹#›</a:t>
            </a:fld>
            <a:endParaRPr lang="en-US"/>
          </a:p>
        </p:txBody>
      </p:sp>
    </p:spTree>
    <p:extLst>
      <p:ext uri="{BB962C8B-B14F-4D97-AF65-F5344CB8AC3E}">
        <p14:creationId xmlns:p14="http://schemas.microsoft.com/office/powerpoint/2010/main" val="368774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E1888-19D8-B94F-920E-EE286F7FB241}" type="slidenum">
              <a:rPr lang="en-US" smtClean="0"/>
              <a:t>6</a:t>
            </a:fld>
            <a:endParaRPr lang="en-US"/>
          </a:p>
        </p:txBody>
      </p:sp>
    </p:spTree>
    <p:extLst>
      <p:ext uri="{BB962C8B-B14F-4D97-AF65-F5344CB8AC3E}">
        <p14:creationId xmlns:p14="http://schemas.microsoft.com/office/powerpoint/2010/main" val="310591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E1888-19D8-B94F-920E-EE286F7FB241}" type="slidenum">
              <a:rPr lang="en-US" smtClean="0"/>
              <a:t>11</a:t>
            </a:fld>
            <a:endParaRPr lang="en-US"/>
          </a:p>
        </p:txBody>
      </p:sp>
    </p:spTree>
    <p:extLst>
      <p:ext uri="{BB962C8B-B14F-4D97-AF65-F5344CB8AC3E}">
        <p14:creationId xmlns:p14="http://schemas.microsoft.com/office/powerpoint/2010/main" val="51290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E1888-19D8-B94F-920E-EE286F7FB241}" type="slidenum">
              <a:rPr lang="en-US" smtClean="0"/>
              <a:t>33</a:t>
            </a:fld>
            <a:endParaRPr lang="en-US"/>
          </a:p>
        </p:txBody>
      </p:sp>
    </p:spTree>
    <p:extLst>
      <p:ext uri="{BB962C8B-B14F-4D97-AF65-F5344CB8AC3E}">
        <p14:creationId xmlns:p14="http://schemas.microsoft.com/office/powerpoint/2010/main" val="383205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E1888-19D8-B94F-920E-EE286F7FB241}" type="slidenum">
              <a:rPr lang="en-US" smtClean="0"/>
              <a:t>36</a:t>
            </a:fld>
            <a:endParaRPr lang="en-US"/>
          </a:p>
        </p:txBody>
      </p:sp>
    </p:spTree>
    <p:extLst>
      <p:ext uri="{BB962C8B-B14F-4D97-AF65-F5344CB8AC3E}">
        <p14:creationId xmlns:p14="http://schemas.microsoft.com/office/powerpoint/2010/main" val="262971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1996-99E4-A748-935A-3BBC116A38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EB3C5F-10D0-2F45-A71F-788DDD51D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67665-050D-CE4C-A179-E76878819ED5}"/>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5" name="Footer Placeholder 4">
            <a:extLst>
              <a:ext uri="{FF2B5EF4-FFF2-40B4-BE49-F238E27FC236}">
                <a16:creationId xmlns:a16="http://schemas.microsoft.com/office/drawing/2014/main" id="{E7FF339E-10A1-FB49-A59B-F0F7D8F90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DD13A-E6DF-664E-934B-374D46854CE3}"/>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62724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06BA-E901-1842-90F8-F678301795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B039D7-5AE0-5E4A-8A88-7531A043A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6763C-B738-6A43-8364-2DDD1F9C3C7D}"/>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5" name="Footer Placeholder 4">
            <a:extLst>
              <a:ext uri="{FF2B5EF4-FFF2-40B4-BE49-F238E27FC236}">
                <a16:creationId xmlns:a16="http://schemas.microsoft.com/office/drawing/2014/main" id="{8E6BE277-82C3-C341-A352-CD58E9265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2872A-A226-ED46-87D5-C98E1E773CEC}"/>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26529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B67AEB-CE44-6142-BD38-2C736D6723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5801C2-1699-DA4A-B4CD-0B2162CA6F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56E6A-F3F5-4A43-8828-403A50F69F09}"/>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5" name="Footer Placeholder 4">
            <a:extLst>
              <a:ext uri="{FF2B5EF4-FFF2-40B4-BE49-F238E27FC236}">
                <a16:creationId xmlns:a16="http://schemas.microsoft.com/office/drawing/2014/main" id="{06D99A06-0559-8C46-8E92-ADA3994EE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DBB0E-85F6-624B-AC97-0A3D0CAC69DD}"/>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3875271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40172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3766-A389-384C-A061-F51024E40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235FB-0761-1F4F-ABD8-1614250904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C5BDA-7FBF-1F49-98CD-C56E071ABB09}"/>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5" name="Footer Placeholder 4">
            <a:extLst>
              <a:ext uri="{FF2B5EF4-FFF2-40B4-BE49-F238E27FC236}">
                <a16:creationId xmlns:a16="http://schemas.microsoft.com/office/drawing/2014/main" id="{D1374BF5-82F9-BD49-8C19-2183A77EE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FF1D9-A122-3D46-B4F9-0333B35CC924}"/>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277758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7394-23FF-7F47-8213-26A76218B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E639-7530-0A43-B1E7-0D05186CC2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0D22A-B15B-094D-98B6-25271B783E9D}"/>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5" name="Footer Placeholder 4">
            <a:extLst>
              <a:ext uri="{FF2B5EF4-FFF2-40B4-BE49-F238E27FC236}">
                <a16:creationId xmlns:a16="http://schemas.microsoft.com/office/drawing/2014/main" id="{A6E94451-95FF-CD42-BC3E-1135B170E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47162-8452-E946-A488-03C9188AB214}"/>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232426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4902-CD91-6540-BFBD-2AEAEB5E65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E21AA-48E0-744E-885E-6AB684D50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826F76-B465-8C4B-AC3E-EE3535B4D2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673BBD-D180-7F42-9C38-ED6C8DB1BD48}"/>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6" name="Footer Placeholder 5">
            <a:extLst>
              <a:ext uri="{FF2B5EF4-FFF2-40B4-BE49-F238E27FC236}">
                <a16:creationId xmlns:a16="http://schemas.microsoft.com/office/drawing/2014/main" id="{9024DB02-40E1-3843-A5AB-B8A3653AB6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5E93C-3DD8-A84A-9A37-8E71868F1729}"/>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302951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1004-269F-3845-8B58-E247222965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9B57A5-87FF-9146-BBC4-5FA09D69D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126861-EB6B-224B-94C4-88AB48A002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A92144-295A-7443-8DCE-23FA5EE2C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69D0BC-E26C-8646-8659-FAC78100C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167B3B-3F1F-2E4F-8D53-3540E7FB429B}"/>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8" name="Footer Placeholder 7">
            <a:extLst>
              <a:ext uri="{FF2B5EF4-FFF2-40B4-BE49-F238E27FC236}">
                <a16:creationId xmlns:a16="http://schemas.microsoft.com/office/drawing/2014/main" id="{850AE97C-595C-2F47-85ED-0F0D456EC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5BF3E-2904-E14D-84F6-1695D866F0D7}"/>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2786675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75589-11D9-0643-8D34-39730431E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01EF9-57DD-8242-AB5E-976ACF8077B2}"/>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4" name="Footer Placeholder 3">
            <a:extLst>
              <a:ext uri="{FF2B5EF4-FFF2-40B4-BE49-F238E27FC236}">
                <a16:creationId xmlns:a16="http://schemas.microsoft.com/office/drawing/2014/main" id="{A1952481-71CB-C941-A47F-45E716CEB9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6169C0-94F7-104C-B59E-E549BA466D13}"/>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1897572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B0CFF-A45B-AA49-AB7D-38C36E12E80A}"/>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3" name="Footer Placeholder 2">
            <a:extLst>
              <a:ext uri="{FF2B5EF4-FFF2-40B4-BE49-F238E27FC236}">
                <a16:creationId xmlns:a16="http://schemas.microsoft.com/office/drawing/2014/main" id="{9D5E47BD-3D95-F24B-94CC-4AA8462F5A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BDAC3A-854F-B141-8841-47F61A4AC2D4}"/>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398795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D63E-2FD0-CA4A-8CD8-D276A26F6A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6D2CE-533D-B142-9981-BDB6299C0F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8CC9C-3C6A-6343-8351-CE4558EA8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AF566D-36BF-C748-9951-80DD968986DC}"/>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6" name="Footer Placeholder 5">
            <a:extLst>
              <a:ext uri="{FF2B5EF4-FFF2-40B4-BE49-F238E27FC236}">
                <a16:creationId xmlns:a16="http://schemas.microsoft.com/office/drawing/2014/main" id="{7790935F-B8A1-8C48-84D6-8730CA7DCC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D07F5-21A3-3E40-9F83-52ADB7B5B890}"/>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365964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3A3B-07B8-C743-B731-CE30C76A0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071CA-6A0D-0445-839A-0EBAE9C79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629278-2ED8-E24C-8D99-F3872DC93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0222A-A31C-6348-B9C4-4FCB0B287F3B}"/>
              </a:ext>
            </a:extLst>
          </p:cNvPr>
          <p:cNvSpPr>
            <a:spLocks noGrp="1"/>
          </p:cNvSpPr>
          <p:nvPr>
            <p:ph type="dt" sz="half" idx="10"/>
          </p:nvPr>
        </p:nvSpPr>
        <p:spPr/>
        <p:txBody>
          <a:bodyPr/>
          <a:lstStyle/>
          <a:p>
            <a:fld id="{F0E1EB59-FA09-9049-BAAC-B2BCC5867470}" type="datetimeFigureOut">
              <a:rPr lang="en-US" smtClean="0"/>
              <a:t>11/8/20</a:t>
            </a:fld>
            <a:endParaRPr lang="en-US"/>
          </a:p>
        </p:txBody>
      </p:sp>
      <p:sp>
        <p:nvSpPr>
          <p:cNvPr id="6" name="Footer Placeholder 5">
            <a:extLst>
              <a:ext uri="{FF2B5EF4-FFF2-40B4-BE49-F238E27FC236}">
                <a16:creationId xmlns:a16="http://schemas.microsoft.com/office/drawing/2014/main" id="{FDF2C157-7C41-BD41-9398-F4655DD50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87E5-C946-304E-91D8-19BFA97201DC}"/>
              </a:ext>
            </a:extLst>
          </p:cNvPr>
          <p:cNvSpPr>
            <a:spLocks noGrp="1"/>
          </p:cNvSpPr>
          <p:nvPr>
            <p:ph type="sldNum" sz="quarter" idx="12"/>
          </p:nvPr>
        </p:nvSpPr>
        <p:spPr/>
        <p:txBody>
          <a:bodyPr/>
          <a:lstStyle/>
          <a:p>
            <a:fld id="{46D3B18A-9CE4-CD47-8CD4-A97ABA242E29}" type="slidenum">
              <a:rPr lang="en-US" smtClean="0"/>
              <a:t>‹#›</a:t>
            </a:fld>
            <a:endParaRPr lang="en-US"/>
          </a:p>
        </p:txBody>
      </p:sp>
    </p:spTree>
    <p:extLst>
      <p:ext uri="{BB962C8B-B14F-4D97-AF65-F5344CB8AC3E}">
        <p14:creationId xmlns:p14="http://schemas.microsoft.com/office/powerpoint/2010/main" val="310429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843ACA-BF4D-F84D-BFB1-0C7D1C7BA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33251-0FF9-9A47-854A-92914F0A1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923F5-9D34-944F-A238-735999ADC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1EB59-FA09-9049-BAAC-B2BCC5867470}" type="datetimeFigureOut">
              <a:rPr lang="en-US" smtClean="0"/>
              <a:t>11/8/20</a:t>
            </a:fld>
            <a:endParaRPr lang="en-US"/>
          </a:p>
        </p:txBody>
      </p:sp>
      <p:sp>
        <p:nvSpPr>
          <p:cNvPr id="5" name="Footer Placeholder 4">
            <a:extLst>
              <a:ext uri="{FF2B5EF4-FFF2-40B4-BE49-F238E27FC236}">
                <a16:creationId xmlns:a16="http://schemas.microsoft.com/office/drawing/2014/main" id="{61DA0557-8430-9F46-8680-A28256175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2DB430-A89D-3142-87C9-BDD569E89D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3B18A-9CE4-CD47-8CD4-A97ABA242E29}" type="slidenum">
              <a:rPr lang="en-US" smtClean="0"/>
              <a:t>‹#›</a:t>
            </a:fld>
            <a:endParaRPr lang="en-US"/>
          </a:p>
        </p:txBody>
      </p:sp>
    </p:spTree>
    <p:extLst>
      <p:ext uri="{BB962C8B-B14F-4D97-AF65-F5344CB8AC3E}">
        <p14:creationId xmlns:p14="http://schemas.microsoft.com/office/powerpoint/2010/main" val="2138540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jpe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vibrantfaithprojects.org/visual-faith-project.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3" Type="http://schemas.openxmlformats.org/officeDocument/2006/relationships/image" Target="../media/image38.jpg"/><Relationship Id="rId7" Type="http://schemas.openxmlformats.org/officeDocument/2006/relationships/image" Target="../media/image42.jpg"/><Relationship Id="rId12"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5" Type="http://schemas.openxmlformats.org/officeDocument/2006/relationships/image" Target="../media/image5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3" Type="http://schemas.openxmlformats.org/officeDocument/2006/relationships/image" Target="../media/image38.jpg"/><Relationship Id="rId7" Type="http://schemas.openxmlformats.org/officeDocument/2006/relationships/image" Target="../media/image42.jpg"/><Relationship Id="rId12"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5" Type="http://schemas.openxmlformats.org/officeDocument/2006/relationships/image" Target="../media/image5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jpe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iblegateway.com/passage/?search=Genesis%201&amp;version=NRSV#fen-NRSV-27f" TargetMode="External"/><Relationship Id="rId2" Type="http://schemas.openxmlformats.org/officeDocument/2006/relationships/hyperlink" Target="https://www.biblegateway.com/passage/?search=Genesis%201&amp;version=NRSV#fen-NRSV-27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c 22">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564CB4F-AE5B-0042-86AB-E8BDCCF97179}"/>
              </a:ext>
            </a:extLst>
          </p:cNvPr>
          <p:cNvSpPr>
            <a:spLocks noGrp="1"/>
          </p:cNvSpPr>
          <p:nvPr>
            <p:ph type="ctrTitle"/>
          </p:nvPr>
        </p:nvSpPr>
        <p:spPr>
          <a:xfrm>
            <a:off x="704426" y="1400561"/>
            <a:ext cx="5619776" cy="3678281"/>
          </a:xfrm>
        </p:spPr>
        <p:txBody>
          <a:bodyPr>
            <a:normAutofit/>
          </a:bodyPr>
          <a:lstStyle/>
          <a:p>
            <a:pPr algn="l"/>
            <a:r>
              <a:rPr lang="en-US" sz="4800" b="1" dirty="0">
                <a:solidFill>
                  <a:srgbClr val="FFFFFF"/>
                </a:solidFill>
                <a:latin typeface="Helvetica" pitchFamily="2" charset="0"/>
              </a:rPr>
              <a:t>THRIVING</a:t>
            </a:r>
            <a:r>
              <a:rPr lang="en-US" sz="3800" b="1" dirty="0">
                <a:solidFill>
                  <a:srgbClr val="FFFFFF"/>
                </a:solidFill>
                <a:latin typeface="Helvetica" pitchFamily="2" charset="0"/>
              </a:rPr>
              <a:t> </a:t>
            </a:r>
            <a:r>
              <a:rPr lang="en-US" sz="4800" b="1" dirty="0">
                <a:solidFill>
                  <a:srgbClr val="FFFFFF"/>
                </a:solidFill>
                <a:latin typeface="Helvetica" pitchFamily="2" charset="0"/>
              </a:rPr>
              <a:t>CONVERSATIONS</a:t>
            </a:r>
          </a:p>
        </p:txBody>
      </p:sp>
      <p:sp>
        <p:nvSpPr>
          <p:cNvPr id="5" name="Subtitle 4">
            <a:extLst>
              <a:ext uri="{FF2B5EF4-FFF2-40B4-BE49-F238E27FC236}">
                <a16:creationId xmlns:a16="http://schemas.microsoft.com/office/drawing/2014/main" id="{C8C2617D-A06B-AA49-9027-969B26C809A6}"/>
              </a:ext>
            </a:extLst>
          </p:cNvPr>
          <p:cNvSpPr>
            <a:spLocks noGrp="1"/>
          </p:cNvSpPr>
          <p:nvPr>
            <p:ph type="subTitle" idx="1"/>
          </p:nvPr>
        </p:nvSpPr>
        <p:spPr>
          <a:xfrm>
            <a:off x="892817" y="3849845"/>
            <a:ext cx="4425551" cy="1881751"/>
          </a:xfrm>
        </p:spPr>
        <p:txBody>
          <a:bodyPr>
            <a:normAutofit/>
          </a:bodyPr>
          <a:lstStyle/>
          <a:p>
            <a:pPr algn="l"/>
            <a:endParaRPr lang="en-US" dirty="0">
              <a:solidFill>
                <a:srgbClr val="FFFFFF"/>
              </a:solidFill>
            </a:endParaRPr>
          </a:p>
        </p:txBody>
      </p:sp>
      <p:sp>
        <p:nvSpPr>
          <p:cNvPr id="25" name="Oval 24">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Chat">
            <a:extLst>
              <a:ext uri="{FF2B5EF4-FFF2-40B4-BE49-F238E27FC236}">
                <a16:creationId xmlns:a16="http://schemas.microsoft.com/office/drawing/2014/main" id="{15511AD5-E005-4D41-A3E5-9C3498F428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9286" y="270180"/>
            <a:ext cx="2709367"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7" name="Picture 6" descr="A picture containing text&#10;&#10;Description automatically generated">
            <a:extLst>
              <a:ext uri="{FF2B5EF4-FFF2-40B4-BE49-F238E27FC236}">
                <a16:creationId xmlns:a16="http://schemas.microsoft.com/office/drawing/2014/main" id="{3B64A691-CD32-B648-AF54-82F99441E92F}"/>
              </a:ext>
            </a:extLst>
          </p:cNvPr>
          <p:cNvPicPr>
            <a:picLocks noChangeAspect="1"/>
          </p:cNvPicPr>
          <p:nvPr/>
        </p:nvPicPr>
        <p:blipFill>
          <a:blip r:embed="rId4"/>
          <a:stretch>
            <a:fillRect/>
          </a:stretch>
        </p:blipFill>
        <p:spPr>
          <a:xfrm>
            <a:off x="8782279" y="4634945"/>
            <a:ext cx="2899242" cy="1065471"/>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Tree>
    <p:extLst>
      <p:ext uri="{BB962C8B-B14F-4D97-AF65-F5344CB8AC3E}">
        <p14:creationId xmlns:p14="http://schemas.microsoft.com/office/powerpoint/2010/main" val="3143645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259FC-013C-564D-AF34-ADD9C3D0E8A2}"/>
              </a:ext>
            </a:extLst>
          </p:cNvPr>
          <p:cNvSpPr>
            <a:spLocks noGrp="1"/>
          </p:cNvSpPr>
          <p:nvPr>
            <p:ph type="title"/>
          </p:nvPr>
        </p:nvSpPr>
        <p:spPr/>
        <p:txBody>
          <a:bodyPr/>
          <a:lstStyle/>
          <a:p>
            <a:r>
              <a:rPr lang="en-US" dirty="0">
                <a:solidFill>
                  <a:schemeClr val="accent2"/>
                </a:solidFill>
              </a:rPr>
              <a:t>QUESTIONS</a:t>
            </a:r>
          </a:p>
        </p:txBody>
      </p:sp>
      <p:sp>
        <p:nvSpPr>
          <p:cNvPr id="3" name="Content Placeholder 2">
            <a:extLst>
              <a:ext uri="{FF2B5EF4-FFF2-40B4-BE49-F238E27FC236}">
                <a16:creationId xmlns:a16="http://schemas.microsoft.com/office/drawing/2014/main" id="{E3C8F85E-0CF7-0848-B70F-F1F868F55D40}"/>
              </a:ext>
            </a:extLst>
          </p:cNvPr>
          <p:cNvSpPr>
            <a:spLocks noGrp="1"/>
          </p:cNvSpPr>
          <p:nvPr>
            <p:ph idx="4294967295"/>
          </p:nvPr>
        </p:nvSpPr>
        <p:spPr>
          <a:xfrm>
            <a:off x="609599" y="1534886"/>
            <a:ext cx="10515600" cy="6585177"/>
          </a:xfrm>
        </p:spPr>
        <p:txBody>
          <a:bodyPr>
            <a:normAutofit/>
          </a:bodyPr>
          <a:lstStyle/>
          <a:p>
            <a:pPr marL="0" indent="0">
              <a:buNone/>
            </a:pPr>
            <a:r>
              <a:rPr lang="en-US" dirty="0"/>
              <a:t> Each participant choose one of the following questions to answer.</a:t>
            </a:r>
          </a:p>
          <a:p>
            <a:pPr lvl="0"/>
            <a:r>
              <a:rPr lang="en-US" dirty="0"/>
              <a:t>Consider the Genesis 1 passage. What stands out to you about God? </a:t>
            </a:r>
          </a:p>
          <a:p>
            <a:pPr lvl="0"/>
            <a:r>
              <a:rPr lang="en-US" dirty="0"/>
              <a:t>How do you experience God as “creator” for all things “good”? </a:t>
            </a:r>
          </a:p>
          <a:p>
            <a:pPr lvl="0"/>
            <a:r>
              <a:rPr lang="en-US" dirty="0"/>
              <a:t>How might “good” and “thriving” fit together? </a:t>
            </a:r>
          </a:p>
          <a:p>
            <a:pPr marL="0" lvl="0" indent="0">
              <a:buNone/>
            </a:pPr>
            <a:r>
              <a:rPr lang="en-US" dirty="0"/>
              <a:t>All Answer:  How might your image and this passage connect?  </a:t>
            </a:r>
          </a:p>
          <a:p>
            <a:pPr marL="0" lvl="0" indent="0">
              <a:buNone/>
            </a:pPr>
            <a:endParaRPr lang="en-US" dirty="0"/>
          </a:p>
          <a:p>
            <a:pPr marL="0" lvl="0" indent="0">
              <a:buNone/>
            </a:pPr>
            <a:r>
              <a:rPr lang="en-US" dirty="0"/>
              <a:t>Choose ANOTHER IMAGE </a:t>
            </a:r>
          </a:p>
          <a:p>
            <a:r>
              <a:rPr lang="en-US" dirty="0"/>
              <a:t>Look through the images and select whichever one “speaks” to or “resonates” with you about your place in creation.  </a:t>
            </a:r>
          </a:p>
          <a:p>
            <a:endParaRPr lang="en-US" dirty="0"/>
          </a:p>
        </p:txBody>
      </p:sp>
    </p:spTree>
    <p:extLst>
      <p:ext uri="{BB962C8B-B14F-4D97-AF65-F5344CB8AC3E}">
        <p14:creationId xmlns:p14="http://schemas.microsoft.com/office/powerpoint/2010/main" val="3504621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 clouds, night sky&#10;&#10;Description automatically generated">
            <a:extLst>
              <a:ext uri="{FF2B5EF4-FFF2-40B4-BE49-F238E27FC236}">
                <a16:creationId xmlns:a16="http://schemas.microsoft.com/office/drawing/2014/main" id="{F29E8DC7-CC17-E846-A5A9-C567CEC4FF2D}"/>
              </a:ext>
            </a:extLst>
          </p:cNvPr>
          <p:cNvPicPr>
            <a:picLocks noChangeAspect="1"/>
          </p:cNvPicPr>
          <p:nvPr/>
        </p:nvPicPr>
        <p:blipFill>
          <a:blip r:embed="rId3"/>
          <a:stretch>
            <a:fillRect/>
          </a:stretch>
        </p:blipFill>
        <p:spPr>
          <a:xfrm>
            <a:off x="3630403" y="3282226"/>
            <a:ext cx="4594860" cy="3575773"/>
          </a:xfrm>
          <a:prstGeom prst="rect">
            <a:avLst/>
          </a:prstGeom>
        </p:spPr>
      </p:pic>
      <p:pic>
        <p:nvPicPr>
          <p:cNvPr id="5" name="Picture 4" descr="A picture containing outdoor&#10;&#10;Description automatically generated">
            <a:extLst>
              <a:ext uri="{FF2B5EF4-FFF2-40B4-BE49-F238E27FC236}">
                <a16:creationId xmlns:a16="http://schemas.microsoft.com/office/drawing/2014/main" id="{B65E9297-20B1-E54F-A10F-75498EDA39FE}"/>
              </a:ext>
            </a:extLst>
          </p:cNvPr>
          <p:cNvPicPr>
            <a:picLocks noChangeAspect="1"/>
          </p:cNvPicPr>
          <p:nvPr/>
        </p:nvPicPr>
        <p:blipFill>
          <a:blip r:embed="rId4"/>
          <a:stretch>
            <a:fillRect/>
          </a:stretch>
        </p:blipFill>
        <p:spPr>
          <a:xfrm>
            <a:off x="9476296" y="2915137"/>
            <a:ext cx="2929424" cy="3851515"/>
          </a:xfrm>
          <a:prstGeom prst="rect">
            <a:avLst/>
          </a:prstGeom>
        </p:spPr>
      </p:pic>
      <p:pic>
        <p:nvPicPr>
          <p:cNvPr id="7" name="Picture 6" descr="A picture containing person, little, hat, young&#10;&#10;Description automatically generated">
            <a:extLst>
              <a:ext uri="{FF2B5EF4-FFF2-40B4-BE49-F238E27FC236}">
                <a16:creationId xmlns:a16="http://schemas.microsoft.com/office/drawing/2014/main" id="{929198B1-CD73-F043-B4D8-DA847DCFE74D}"/>
              </a:ext>
            </a:extLst>
          </p:cNvPr>
          <p:cNvPicPr>
            <a:picLocks noChangeAspect="1"/>
          </p:cNvPicPr>
          <p:nvPr/>
        </p:nvPicPr>
        <p:blipFill>
          <a:blip r:embed="rId5"/>
          <a:stretch>
            <a:fillRect/>
          </a:stretch>
        </p:blipFill>
        <p:spPr>
          <a:xfrm>
            <a:off x="-488357" y="2743292"/>
            <a:ext cx="3017520" cy="4023360"/>
          </a:xfrm>
          <a:prstGeom prst="rect">
            <a:avLst/>
          </a:prstGeom>
        </p:spPr>
      </p:pic>
      <p:pic>
        <p:nvPicPr>
          <p:cNvPr id="9" name="Picture 8" descr="A picture containing person, building, ceiling&#10;&#10;Description automatically generated">
            <a:extLst>
              <a:ext uri="{FF2B5EF4-FFF2-40B4-BE49-F238E27FC236}">
                <a16:creationId xmlns:a16="http://schemas.microsoft.com/office/drawing/2014/main" id="{297A3405-2CF1-7B46-A2DC-5D5A67A7E6B4}"/>
              </a:ext>
            </a:extLst>
          </p:cNvPr>
          <p:cNvPicPr>
            <a:picLocks noChangeAspect="1"/>
          </p:cNvPicPr>
          <p:nvPr/>
        </p:nvPicPr>
        <p:blipFill>
          <a:blip r:embed="rId6"/>
          <a:stretch>
            <a:fillRect/>
          </a:stretch>
        </p:blipFill>
        <p:spPr>
          <a:xfrm>
            <a:off x="7187508" y="3005794"/>
            <a:ext cx="2432677" cy="3852206"/>
          </a:xfrm>
          <a:prstGeom prst="rect">
            <a:avLst/>
          </a:prstGeom>
        </p:spPr>
      </p:pic>
      <p:pic>
        <p:nvPicPr>
          <p:cNvPr id="11" name="Picture 10">
            <a:extLst>
              <a:ext uri="{FF2B5EF4-FFF2-40B4-BE49-F238E27FC236}">
                <a16:creationId xmlns:a16="http://schemas.microsoft.com/office/drawing/2014/main" id="{505B5161-13EF-0E48-87A0-CD5D7F54B5F1}"/>
              </a:ext>
            </a:extLst>
          </p:cNvPr>
          <p:cNvPicPr>
            <a:picLocks noChangeAspect="1"/>
          </p:cNvPicPr>
          <p:nvPr/>
        </p:nvPicPr>
        <p:blipFill>
          <a:blip r:embed="rId7"/>
          <a:stretch>
            <a:fillRect/>
          </a:stretch>
        </p:blipFill>
        <p:spPr>
          <a:xfrm>
            <a:off x="-406164" y="-274228"/>
            <a:ext cx="4421106" cy="3017520"/>
          </a:xfrm>
          <a:prstGeom prst="rect">
            <a:avLst/>
          </a:prstGeom>
        </p:spPr>
      </p:pic>
      <p:pic>
        <p:nvPicPr>
          <p:cNvPr id="13" name="Picture 12" descr="A picture containing tree, outdoor, snow, building&#10;&#10;Description automatically generated">
            <a:extLst>
              <a:ext uri="{FF2B5EF4-FFF2-40B4-BE49-F238E27FC236}">
                <a16:creationId xmlns:a16="http://schemas.microsoft.com/office/drawing/2014/main" id="{55A016A5-DEC6-994C-A69C-246997CEFDD4}"/>
              </a:ext>
            </a:extLst>
          </p:cNvPr>
          <p:cNvPicPr>
            <a:picLocks noChangeAspect="1"/>
          </p:cNvPicPr>
          <p:nvPr/>
        </p:nvPicPr>
        <p:blipFill>
          <a:blip r:embed="rId8"/>
          <a:stretch>
            <a:fillRect/>
          </a:stretch>
        </p:blipFill>
        <p:spPr>
          <a:xfrm rot="5400000">
            <a:off x="1746806" y="3487578"/>
            <a:ext cx="4082644" cy="2658203"/>
          </a:xfrm>
          <a:prstGeom prst="rect">
            <a:avLst/>
          </a:prstGeom>
        </p:spPr>
      </p:pic>
      <p:pic>
        <p:nvPicPr>
          <p:cNvPr id="17" name="Picture 16" descr="A picture containing star, outdoor object&#10;&#10;Description automatically generated">
            <a:extLst>
              <a:ext uri="{FF2B5EF4-FFF2-40B4-BE49-F238E27FC236}">
                <a16:creationId xmlns:a16="http://schemas.microsoft.com/office/drawing/2014/main" id="{59F2E675-F420-2242-BD51-12E91D0F141C}"/>
              </a:ext>
            </a:extLst>
          </p:cNvPr>
          <p:cNvPicPr>
            <a:picLocks noChangeAspect="1"/>
          </p:cNvPicPr>
          <p:nvPr/>
        </p:nvPicPr>
        <p:blipFill>
          <a:blip r:embed="rId9"/>
          <a:stretch>
            <a:fillRect/>
          </a:stretch>
        </p:blipFill>
        <p:spPr>
          <a:xfrm>
            <a:off x="4014942" y="-218803"/>
            <a:ext cx="3825783" cy="3575772"/>
          </a:xfrm>
          <a:prstGeom prst="rect">
            <a:avLst/>
          </a:prstGeom>
        </p:spPr>
      </p:pic>
      <p:pic>
        <p:nvPicPr>
          <p:cNvPr id="19" name="Picture 18">
            <a:extLst>
              <a:ext uri="{FF2B5EF4-FFF2-40B4-BE49-F238E27FC236}">
                <a16:creationId xmlns:a16="http://schemas.microsoft.com/office/drawing/2014/main" id="{56FDEDC8-097E-AD45-A213-C555DF9449BE}"/>
              </a:ext>
            </a:extLst>
          </p:cNvPr>
          <p:cNvPicPr>
            <a:picLocks noChangeAspect="1"/>
          </p:cNvPicPr>
          <p:nvPr/>
        </p:nvPicPr>
        <p:blipFill>
          <a:blip r:embed="rId10"/>
          <a:stretch>
            <a:fillRect/>
          </a:stretch>
        </p:blipFill>
        <p:spPr>
          <a:xfrm>
            <a:off x="7840725" y="-44573"/>
            <a:ext cx="4421106" cy="3152569"/>
          </a:xfrm>
          <a:prstGeom prst="rect">
            <a:avLst/>
          </a:prstGeom>
        </p:spPr>
      </p:pic>
      <p:pic>
        <p:nvPicPr>
          <p:cNvPr id="21" name="Picture 20" descr="A picture containing tree, outdoor, nature&#10;&#10;Description automatically generated">
            <a:extLst>
              <a:ext uri="{FF2B5EF4-FFF2-40B4-BE49-F238E27FC236}">
                <a16:creationId xmlns:a16="http://schemas.microsoft.com/office/drawing/2014/main" id="{D7C4E673-096D-F04E-B847-72E0F6A95716}"/>
              </a:ext>
            </a:extLst>
          </p:cNvPr>
          <p:cNvPicPr>
            <a:picLocks noChangeAspect="1"/>
          </p:cNvPicPr>
          <p:nvPr/>
        </p:nvPicPr>
        <p:blipFill>
          <a:blip r:embed="rId11"/>
          <a:stretch>
            <a:fillRect/>
          </a:stretch>
        </p:blipFill>
        <p:spPr>
          <a:xfrm rot="5400000">
            <a:off x="4335827" y="3307822"/>
            <a:ext cx="4038236" cy="3028677"/>
          </a:xfrm>
          <a:prstGeom prst="rect">
            <a:avLst/>
          </a:prstGeom>
        </p:spPr>
      </p:pic>
    </p:spTree>
    <p:extLst>
      <p:ext uri="{BB962C8B-B14F-4D97-AF65-F5344CB8AC3E}">
        <p14:creationId xmlns:p14="http://schemas.microsoft.com/office/powerpoint/2010/main" val="401991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3C25-FBCD-6940-9629-E0BDAA887E01}"/>
              </a:ext>
            </a:extLst>
          </p:cNvPr>
          <p:cNvSpPr>
            <a:spLocks noGrp="1"/>
          </p:cNvSpPr>
          <p:nvPr>
            <p:ph type="title"/>
          </p:nvPr>
        </p:nvSpPr>
        <p:spPr/>
        <p:txBody>
          <a:bodyPr/>
          <a:lstStyle/>
          <a:p>
            <a:r>
              <a:rPr lang="en-US" dirty="0">
                <a:solidFill>
                  <a:schemeClr val="accent2"/>
                </a:solidFill>
              </a:rPr>
              <a:t>GATHER IDEAS</a:t>
            </a:r>
          </a:p>
        </p:txBody>
      </p:sp>
      <p:sp>
        <p:nvSpPr>
          <p:cNvPr id="3" name="Content Placeholder 2">
            <a:extLst>
              <a:ext uri="{FF2B5EF4-FFF2-40B4-BE49-F238E27FC236}">
                <a16:creationId xmlns:a16="http://schemas.microsoft.com/office/drawing/2014/main" id="{874F3655-74DA-F34B-994B-D7D2C141CA52}"/>
              </a:ext>
            </a:extLst>
          </p:cNvPr>
          <p:cNvSpPr>
            <a:spLocks noGrp="1"/>
          </p:cNvSpPr>
          <p:nvPr>
            <p:ph idx="1"/>
          </p:nvPr>
        </p:nvSpPr>
        <p:spPr>
          <a:xfrm>
            <a:off x="838200" y="1534886"/>
            <a:ext cx="10515600" cy="4957989"/>
          </a:xfrm>
        </p:spPr>
        <p:txBody>
          <a:bodyPr>
            <a:normAutofit fontScale="92500" lnSpcReduction="10000"/>
          </a:bodyPr>
          <a:lstStyle/>
          <a:p>
            <a:pPr lvl="0"/>
            <a:r>
              <a:rPr lang="en-US" dirty="0"/>
              <a:t>Tell us about your image. What stands out to you? Why did you choose it?</a:t>
            </a:r>
          </a:p>
          <a:p>
            <a:pPr lvl="0"/>
            <a:r>
              <a:rPr lang="en-US" dirty="0"/>
              <a:t>What does “created in the image of God” say to you about what God has in mind for God’s world?  </a:t>
            </a:r>
          </a:p>
          <a:p>
            <a:pPr marL="0" indent="0">
              <a:buNone/>
            </a:pPr>
            <a:r>
              <a:rPr lang="en-US" dirty="0"/>
              <a:t> IMAGE COLLAGE</a:t>
            </a:r>
          </a:p>
          <a:p>
            <a:pPr marL="0" indent="0">
              <a:buNone/>
            </a:pPr>
            <a:r>
              <a:rPr lang="en-US" dirty="0"/>
              <a:t>Gather the images that your team chose together—either physically or take screenshots or pics.  After all images are gathered, take a moment to look at the collages of images. </a:t>
            </a:r>
          </a:p>
          <a:p>
            <a:pPr lvl="0"/>
            <a:r>
              <a:rPr lang="en-US" dirty="0"/>
              <a:t>What stands out to you? What are you drawn to?</a:t>
            </a:r>
          </a:p>
          <a:p>
            <a:pPr lvl="0"/>
            <a:r>
              <a:rPr lang="en-US" dirty="0"/>
              <a:t>What does this collage tell us about God and thriving? </a:t>
            </a:r>
          </a:p>
          <a:p>
            <a:r>
              <a:rPr lang="en-US" dirty="0"/>
              <a:t>Where do we experience this kind of thriving as a church—for our world? </a:t>
            </a:r>
          </a:p>
          <a:p>
            <a:pPr lvl="0"/>
            <a:r>
              <a:rPr lang="en-US" dirty="0"/>
              <a:t>Save your collage and your notes on your responses to the last three questions.</a:t>
            </a:r>
          </a:p>
          <a:p>
            <a:pPr lvl="0"/>
            <a:endParaRPr lang="en-US" dirty="0"/>
          </a:p>
          <a:p>
            <a:pPr lvl="0"/>
            <a:endParaRPr lang="en-US" dirty="0"/>
          </a:p>
          <a:p>
            <a:endParaRPr lang="en-US" dirty="0"/>
          </a:p>
        </p:txBody>
      </p:sp>
    </p:spTree>
    <p:extLst>
      <p:ext uri="{BB962C8B-B14F-4D97-AF65-F5344CB8AC3E}">
        <p14:creationId xmlns:p14="http://schemas.microsoft.com/office/powerpoint/2010/main" val="19525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B36E9C-AF65-404D-8EFF-5634971D26EB}"/>
              </a:ext>
            </a:extLst>
          </p:cNvPr>
          <p:cNvSpPr>
            <a:spLocks noGrp="1"/>
          </p:cNvSpPr>
          <p:nvPr>
            <p:ph type="ctrTitle"/>
          </p:nvPr>
        </p:nvSpPr>
        <p:spPr>
          <a:xfrm>
            <a:off x="4038600" y="1939159"/>
            <a:ext cx="7644627" cy="2751086"/>
          </a:xfrm>
        </p:spPr>
        <p:txBody>
          <a:bodyPr>
            <a:normAutofit/>
          </a:bodyPr>
          <a:lstStyle/>
          <a:p>
            <a:pPr algn="r"/>
            <a:r>
              <a:rPr lang="en-US" dirty="0"/>
              <a:t>A Well-Watered Garden</a:t>
            </a:r>
          </a:p>
        </p:txBody>
      </p:sp>
      <p:sp>
        <p:nvSpPr>
          <p:cNvPr id="5" name="Subtitle 4">
            <a:extLst>
              <a:ext uri="{FF2B5EF4-FFF2-40B4-BE49-F238E27FC236}">
                <a16:creationId xmlns:a16="http://schemas.microsoft.com/office/drawing/2014/main" id="{DB8CBA93-CC67-BB44-832E-972528BFFBAC}"/>
              </a:ext>
            </a:extLst>
          </p:cNvPr>
          <p:cNvSpPr>
            <a:spLocks noGrp="1"/>
          </p:cNvSpPr>
          <p:nvPr>
            <p:ph type="subTitle" idx="1"/>
          </p:nvPr>
        </p:nvSpPr>
        <p:spPr>
          <a:xfrm>
            <a:off x="4038600" y="4782320"/>
            <a:ext cx="7644627" cy="1329443"/>
          </a:xfrm>
        </p:spPr>
        <p:txBody>
          <a:bodyPr>
            <a:normAutofit/>
          </a:bodyPr>
          <a:lstStyle/>
          <a:p>
            <a:pPr algn="r"/>
            <a:r>
              <a:rPr lang="en-US" dirty="0"/>
              <a:t>Isaiah 58</a:t>
            </a:r>
          </a:p>
        </p:txBody>
      </p:sp>
    </p:spTree>
    <p:extLst>
      <p:ext uri="{BB962C8B-B14F-4D97-AF65-F5344CB8AC3E}">
        <p14:creationId xmlns:p14="http://schemas.microsoft.com/office/powerpoint/2010/main" val="70529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50FD0-4B63-8343-BC28-7B4E0E1F8C65}"/>
              </a:ext>
            </a:extLst>
          </p:cNvPr>
          <p:cNvSpPr>
            <a:spLocks noGrp="1"/>
          </p:cNvSpPr>
          <p:nvPr>
            <p:ph type="title"/>
          </p:nvPr>
        </p:nvSpPr>
        <p:spPr/>
        <p:txBody>
          <a:bodyPr/>
          <a:lstStyle/>
          <a:p>
            <a:r>
              <a:rPr lang="en-US" dirty="0">
                <a:solidFill>
                  <a:schemeClr val="accent2"/>
                </a:solidFill>
              </a:rPr>
              <a:t>BEGIN</a:t>
            </a:r>
          </a:p>
        </p:txBody>
      </p:sp>
      <p:sp>
        <p:nvSpPr>
          <p:cNvPr id="4" name="Content Placeholder 3">
            <a:extLst>
              <a:ext uri="{FF2B5EF4-FFF2-40B4-BE49-F238E27FC236}">
                <a16:creationId xmlns:a16="http://schemas.microsoft.com/office/drawing/2014/main" id="{8672C2F0-0115-DE44-9895-7AD2DB40EEBF}"/>
              </a:ext>
            </a:extLst>
          </p:cNvPr>
          <p:cNvSpPr>
            <a:spLocks noGrp="1"/>
          </p:cNvSpPr>
          <p:nvPr>
            <p:ph idx="1"/>
          </p:nvPr>
        </p:nvSpPr>
        <p:spPr>
          <a:xfrm>
            <a:off x="838200" y="1436914"/>
            <a:ext cx="10515600" cy="4849585"/>
          </a:xfrm>
        </p:spPr>
        <p:txBody>
          <a:bodyPr>
            <a:normAutofit fontScale="25000" lnSpcReduction="20000"/>
          </a:bodyPr>
          <a:lstStyle/>
          <a:p>
            <a:pPr marL="0" indent="0">
              <a:buNone/>
            </a:pPr>
            <a:r>
              <a:rPr lang="en-US" sz="7400" dirty="0"/>
              <a:t>STEP 1: TAKE TIME TO PRAY</a:t>
            </a:r>
          </a:p>
          <a:p>
            <a:r>
              <a:rPr lang="en-US" sz="7400" dirty="0"/>
              <a:t>Praise God for God’s presence among us.</a:t>
            </a:r>
          </a:p>
          <a:p>
            <a:r>
              <a:rPr lang="en-US" sz="7400" dirty="0"/>
              <a:t>Ask God for wisdom in understanding what it means to thrive as a congregation and the courage to live into God’s grace in our current local, national and global context. </a:t>
            </a:r>
          </a:p>
          <a:p>
            <a:pPr marL="0" indent="0">
              <a:buNone/>
            </a:pPr>
            <a:endParaRPr lang="en-US" sz="7400" dirty="0"/>
          </a:p>
          <a:p>
            <a:pPr marL="0" indent="0">
              <a:buNone/>
            </a:pPr>
            <a:r>
              <a:rPr lang="en-US" sz="7400" dirty="0"/>
              <a:t>STEP 2:  Read the Isaiah 58 passage together</a:t>
            </a:r>
          </a:p>
          <a:p>
            <a:pPr marL="0" indent="0">
              <a:buNone/>
            </a:pPr>
            <a:r>
              <a:rPr lang="en-US" sz="7400" dirty="0"/>
              <a:t>STEP 3: Look through the images and select whichever one “speaks to or “resonates with what your heard in the passage</a:t>
            </a:r>
          </a:p>
          <a:p>
            <a:pPr marL="0" indent="0">
              <a:buNone/>
            </a:pPr>
            <a:endParaRPr lang="en-US" sz="7400" dirty="0"/>
          </a:p>
          <a:p>
            <a:pPr marL="0" indent="0">
              <a:buNone/>
            </a:pPr>
            <a:r>
              <a:rPr lang="en-US" sz="7400" dirty="0"/>
              <a:t>STEP 4: UNPACK IMAGES</a:t>
            </a:r>
          </a:p>
          <a:p>
            <a:r>
              <a:rPr lang="en-US" sz="7400" dirty="0"/>
              <a:t>Take time for each person to share their picture.  </a:t>
            </a:r>
          </a:p>
          <a:p>
            <a:pPr lvl="0"/>
            <a:r>
              <a:rPr lang="en-US" sz="7400" dirty="0"/>
              <a:t>What feelings and thoughts surface within you when you look at your image?</a:t>
            </a:r>
          </a:p>
          <a:p>
            <a:r>
              <a:rPr lang="en-US" sz="7400" dirty="0"/>
              <a:t> What story does your image tell about GOD?</a:t>
            </a:r>
          </a:p>
          <a:p>
            <a:r>
              <a:rPr lang="en-US" sz="7400" dirty="0"/>
              <a:t>How does this image connect with your life story?</a:t>
            </a:r>
          </a:p>
          <a:p>
            <a:r>
              <a:rPr lang="en-US" sz="7400" dirty="0"/>
              <a:t>What does this story tell us about how God desires for his people to thrive?  </a:t>
            </a:r>
          </a:p>
          <a:p>
            <a:endParaRPr lang="en-US" sz="5500" dirty="0"/>
          </a:p>
          <a:p>
            <a:endParaRPr lang="en-US" sz="5500" dirty="0"/>
          </a:p>
          <a:p>
            <a:endParaRPr lang="en-US" dirty="0"/>
          </a:p>
        </p:txBody>
      </p:sp>
    </p:spTree>
    <p:extLst>
      <p:ext uri="{BB962C8B-B14F-4D97-AF65-F5344CB8AC3E}">
        <p14:creationId xmlns:p14="http://schemas.microsoft.com/office/powerpoint/2010/main" val="155483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21E0B-286E-8B4F-9C2D-798E7CE32FD0}"/>
              </a:ext>
            </a:extLst>
          </p:cNvPr>
          <p:cNvSpPr>
            <a:spLocks noGrp="1"/>
          </p:cNvSpPr>
          <p:nvPr>
            <p:ph type="title"/>
          </p:nvPr>
        </p:nvSpPr>
        <p:spPr>
          <a:xfrm>
            <a:off x="686834" y="1153572"/>
            <a:ext cx="3200400" cy="4461163"/>
          </a:xfrm>
        </p:spPr>
        <p:txBody>
          <a:bodyPr>
            <a:normAutofit/>
          </a:bodyPr>
          <a:lstStyle/>
          <a:p>
            <a:r>
              <a:rPr lang="en-US">
                <a:solidFill>
                  <a:srgbClr val="FFFFFF"/>
                </a:solidFill>
              </a:rPr>
              <a:t>Isaiah 58: 8-12</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658A22-1613-9446-B655-30BF1A910144}"/>
              </a:ext>
            </a:extLst>
          </p:cNvPr>
          <p:cNvSpPr>
            <a:spLocks noGrp="1"/>
          </p:cNvSpPr>
          <p:nvPr>
            <p:ph idx="1"/>
          </p:nvPr>
        </p:nvSpPr>
        <p:spPr>
          <a:xfrm>
            <a:off x="4447308" y="319088"/>
            <a:ext cx="6906491" cy="5857875"/>
          </a:xfrm>
        </p:spPr>
        <p:txBody>
          <a:bodyPr anchor="ctr">
            <a:normAutofit fontScale="77500" lnSpcReduction="20000"/>
          </a:bodyPr>
          <a:lstStyle/>
          <a:p>
            <a:pPr marL="0" indent="0">
              <a:buNone/>
            </a:pPr>
            <a:endParaRPr lang="en-US" sz="2600" dirty="0"/>
          </a:p>
          <a:p>
            <a:pPr marL="0" indent="0">
              <a:buNone/>
            </a:pPr>
            <a:endParaRPr lang="en-US" sz="2600" dirty="0"/>
          </a:p>
          <a:p>
            <a:pPr marL="0" indent="0">
              <a:buNone/>
            </a:pPr>
            <a:r>
              <a:rPr lang="en-US" sz="2600" dirty="0"/>
              <a:t>Then your light shall break forth like the dawn,</a:t>
            </a:r>
            <a:br>
              <a:rPr lang="en-US" sz="2600" dirty="0"/>
            </a:br>
            <a:r>
              <a:rPr lang="en-US" sz="2600" dirty="0"/>
              <a:t>    and your healing shall spring up quickly;</a:t>
            </a:r>
            <a:br>
              <a:rPr lang="en-US" sz="2600" dirty="0"/>
            </a:br>
            <a:r>
              <a:rPr lang="en-US" sz="2600" dirty="0"/>
              <a:t>your vindicator</a:t>
            </a:r>
            <a:r>
              <a:rPr lang="en-US" sz="2600" baseline="30000" dirty="0"/>
              <a:t>[</a:t>
            </a:r>
            <a:r>
              <a:rPr lang="en-US" sz="2600" dirty="0"/>
              <a:t> shall go before you,</a:t>
            </a:r>
            <a:br>
              <a:rPr lang="en-US" sz="2600" dirty="0"/>
            </a:br>
            <a:r>
              <a:rPr lang="en-US" sz="2600" dirty="0"/>
              <a:t>    the glory of the Lord shall be your rear guard.</a:t>
            </a:r>
            <a:br>
              <a:rPr lang="en-US" sz="2600" dirty="0"/>
            </a:br>
            <a:r>
              <a:rPr lang="en-US" sz="2600" dirty="0"/>
              <a:t>Then you shall call, and the Lord will answer;</a:t>
            </a:r>
            <a:br>
              <a:rPr lang="en-US" sz="2600" dirty="0"/>
            </a:br>
            <a:r>
              <a:rPr lang="en-US" sz="2600" dirty="0"/>
              <a:t>    you shall cry for help, and he will say, Here I am.</a:t>
            </a:r>
          </a:p>
          <a:p>
            <a:pPr marL="0" indent="0">
              <a:buNone/>
            </a:pPr>
            <a:r>
              <a:rPr lang="en-US" sz="2600" dirty="0"/>
              <a:t>If you remove the yoke from among you,</a:t>
            </a:r>
            <a:br>
              <a:rPr lang="en-US" sz="2600" dirty="0"/>
            </a:br>
            <a:r>
              <a:rPr lang="en-US" sz="2600" dirty="0"/>
              <a:t>    the pointing of the finger, the speaking of evil,</a:t>
            </a:r>
            <a:br>
              <a:rPr lang="en-US" sz="2600" dirty="0"/>
            </a:br>
            <a:r>
              <a:rPr lang="en-US" sz="2600" b="1" baseline="30000" dirty="0"/>
              <a:t> </a:t>
            </a:r>
            <a:r>
              <a:rPr lang="en-US" sz="2600" dirty="0"/>
              <a:t>if you offer your food to the hungry</a:t>
            </a:r>
            <a:br>
              <a:rPr lang="en-US" sz="2600" dirty="0"/>
            </a:br>
            <a:r>
              <a:rPr lang="en-US" sz="2600" dirty="0"/>
              <a:t>    and satisfy the needs of the afflicted,</a:t>
            </a:r>
            <a:br>
              <a:rPr lang="en-US" sz="2600" dirty="0"/>
            </a:br>
            <a:r>
              <a:rPr lang="en-US" sz="2600" dirty="0"/>
              <a:t>then your light shall rise in the darkness</a:t>
            </a:r>
            <a:br>
              <a:rPr lang="en-US" sz="2600" dirty="0"/>
            </a:br>
            <a:r>
              <a:rPr lang="en-US" sz="2600" dirty="0"/>
              <a:t>    and your gloom be like the noonday.</a:t>
            </a:r>
            <a:br>
              <a:rPr lang="en-US" sz="2600" dirty="0"/>
            </a:br>
            <a:r>
              <a:rPr lang="en-US" sz="2600" b="1" baseline="30000" dirty="0"/>
              <a:t> </a:t>
            </a:r>
            <a:r>
              <a:rPr lang="en-US" sz="2600" dirty="0"/>
              <a:t>The Lord will guide you continually,</a:t>
            </a:r>
            <a:br>
              <a:rPr lang="en-US" sz="2600" dirty="0"/>
            </a:br>
            <a:r>
              <a:rPr lang="en-US" sz="2600" dirty="0"/>
              <a:t>    and satisfy your needs in parched places,</a:t>
            </a:r>
            <a:br>
              <a:rPr lang="en-US" sz="2600" dirty="0"/>
            </a:br>
            <a:r>
              <a:rPr lang="en-US" sz="2600" dirty="0"/>
              <a:t>    and make your bones strong;</a:t>
            </a:r>
            <a:br>
              <a:rPr lang="en-US" sz="2600" dirty="0"/>
            </a:br>
            <a:r>
              <a:rPr lang="en-US" sz="2600" dirty="0"/>
              <a:t>and you shall be like a watered garden,</a:t>
            </a:r>
            <a:br>
              <a:rPr lang="en-US" sz="2600" dirty="0"/>
            </a:br>
            <a:r>
              <a:rPr lang="en-US" sz="2600" dirty="0"/>
              <a:t>    like a spring of water,</a:t>
            </a:r>
            <a:br>
              <a:rPr lang="en-US" sz="2600" dirty="0"/>
            </a:br>
            <a:r>
              <a:rPr lang="en-US" sz="2600" dirty="0"/>
              <a:t>   whose waters never fail.</a:t>
            </a:r>
            <a:br>
              <a:rPr lang="en-US" sz="2600" dirty="0"/>
            </a:br>
            <a:r>
              <a:rPr lang="en-US" sz="2600" b="1" baseline="30000" dirty="0"/>
              <a:t> </a:t>
            </a:r>
            <a:r>
              <a:rPr lang="en-US" sz="2600" dirty="0"/>
              <a:t>Your ancient ruins shall be rebuilt;</a:t>
            </a:r>
            <a:br>
              <a:rPr lang="en-US" sz="2600" dirty="0"/>
            </a:br>
            <a:r>
              <a:rPr lang="en-US" sz="2600" dirty="0"/>
              <a:t>    you shall raise up the foundations of many generations;</a:t>
            </a:r>
            <a:br>
              <a:rPr lang="en-US" sz="2600" dirty="0"/>
            </a:br>
            <a:r>
              <a:rPr lang="en-US" sz="2600" dirty="0"/>
              <a:t>you shall be called the repairer of the breach,</a:t>
            </a:r>
            <a:br>
              <a:rPr lang="en-US" sz="2600" dirty="0"/>
            </a:br>
            <a:r>
              <a:rPr lang="en-US" sz="2600" dirty="0"/>
              <a:t>    the restorer of streets to live in.</a:t>
            </a:r>
          </a:p>
          <a:p>
            <a:pPr marL="0" indent="0">
              <a:buNone/>
            </a:pPr>
            <a:endParaRPr lang="en-US" sz="1500" dirty="0"/>
          </a:p>
          <a:p>
            <a:pPr marL="0" indent="0">
              <a:buNone/>
            </a:pPr>
            <a:endParaRPr lang="en-US" sz="1500" dirty="0"/>
          </a:p>
          <a:p>
            <a:pPr marL="0" indent="0">
              <a:buNone/>
            </a:pPr>
            <a:endParaRPr lang="en-US" sz="1500" dirty="0"/>
          </a:p>
          <a:p>
            <a:endParaRPr lang="en-US" sz="1500" dirty="0"/>
          </a:p>
        </p:txBody>
      </p:sp>
    </p:spTree>
    <p:extLst>
      <p:ext uri="{BB962C8B-B14F-4D97-AF65-F5344CB8AC3E}">
        <p14:creationId xmlns:p14="http://schemas.microsoft.com/office/powerpoint/2010/main" val="2363228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fruit, apple, cherry&#10;&#10;Description automatically generated">
            <a:extLst>
              <a:ext uri="{FF2B5EF4-FFF2-40B4-BE49-F238E27FC236}">
                <a16:creationId xmlns:a16="http://schemas.microsoft.com/office/drawing/2014/main" id="{E3C4C176-F853-E44A-A936-55C4CAA80386}"/>
              </a:ext>
            </a:extLst>
          </p:cNvPr>
          <p:cNvPicPr>
            <a:picLocks noChangeAspect="1"/>
          </p:cNvPicPr>
          <p:nvPr/>
        </p:nvPicPr>
        <p:blipFill>
          <a:blip r:embed="rId2"/>
          <a:stretch>
            <a:fillRect/>
          </a:stretch>
        </p:blipFill>
        <p:spPr>
          <a:xfrm>
            <a:off x="26582" y="-45161"/>
            <a:ext cx="4332513" cy="3249385"/>
          </a:xfrm>
          <a:prstGeom prst="rect">
            <a:avLst/>
          </a:prstGeom>
        </p:spPr>
      </p:pic>
      <p:pic>
        <p:nvPicPr>
          <p:cNvPr id="5" name="Picture 4" descr="A picture containing grass, skating, person, outdoor&#10;&#10;Description automatically generated">
            <a:extLst>
              <a:ext uri="{FF2B5EF4-FFF2-40B4-BE49-F238E27FC236}">
                <a16:creationId xmlns:a16="http://schemas.microsoft.com/office/drawing/2014/main" id="{51DF20C1-9138-694E-9F2F-EC8A9842F1A8}"/>
              </a:ext>
            </a:extLst>
          </p:cNvPr>
          <p:cNvPicPr>
            <a:picLocks noChangeAspect="1"/>
          </p:cNvPicPr>
          <p:nvPr/>
        </p:nvPicPr>
        <p:blipFill>
          <a:blip r:embed="rId3"/>
          <a:stretch>
            <a:fillRect/>
          </a:stretch>
        </p:blipFill>
        <p:spPr>
          <a:xfrm>
            <a:off x="9000033" y="0"/>
            <a:ext cx="3191967" cy="3551463"/>
          </a:xfrm>
          <a:prstGeom prst="rect">
            <a:avLst/>
          </a:prstGeom>
        </p:spPr>
      </p:pic>
      <p:pic>
        <p:nvPicPr>
          <p:cNvPr id="7" name="Picture 6">
            <a:extLst>
              <a:ext uri="{FF2B5EF4-FFF2-40B4-BE49-F238E27FC236}">
                <a16:creationId xmlns:a16="http://schemas.microsoft.com/office/drawing/2014/main" id="{23A39E27-C9E4-0F47-959C-86E8872718E2}"/>
              </a:ext>
            </a:extLst>
          </p:cNvPr>
          <p:cNvPicPr>
            <a:picLocks noChangeAspect="1"/>
          </p:cNvPicPr>
          <p:nvPr/>
        </p:nvPicPr>
        <p:blipFill>
          <a:blip r:embed="rId4"/>
          <a:stretch>
            <a:fillRect/>
          </a:stretch>
        </p:blipFill>
        <p:spPr>
          <a:xfrm>
            <a:off x="4359095" y="3298369"/>
            <a:ext cx="4625934" cy="3551462"/>
          </a:xfrm>
          <a:prstGeom prst="rect">
            <a:avLst/>
          </a:prstGeom>
        </p:spPr>
      </p:pic>
      <p:pic>
        <p:nvPicPr>
          <p:cNvPr id="11" name="Picture 10" descr="A picture containing outdoor, sky, hill, sunset&#10;&#10;Description automatically generated">
            <a:extLst>
              <a:ext uri="{FF2B5EF4-FFF2-40B4-BE49-F238E27FC236}">
                <a16:creationId xmlns:a16="http://schemas.microsoft.com/office/drawing/2014/main" id="{42FA6733-BD6F-E94F-AADC-828685BCAB65}"/>
              </a:ext>
            </a:extLst>
          </p:cNvPr>
          <p:cNvPicPr>
            <a:picLocks noChangeAspect="1"/>
          </p:cNvPicPr>
          <p:nvPr/>
        </p:nvPicPr>
        <p:blipFill>
          <a:blip r:embed="rId5"/>
          <a:stretch>
            <a:fillRect/>
          </a:stretch>
        </p:blipFill>
        <p:spPr>
          <a:xfrm>
            <a:off x="-15004" y="3241220"/>
            <a:ext cx="4332513" cy="3608615"/>
          </a:xfrm>
          <a:prstGeom prst="rect">
            <a:avLst/>
          </a:prstGeom>
        </p:spPr>
      </p:pic>
      <p:pic>
        <p:nvPicPr>
          <p:cNvPr id="20" name="Picture 19" descr="A picture containing person, indoor, flour&#10;&#10;Description automatically generated">
            <a:extLst>
              <a:ext uri="{FF2B5EF4-FFF2-40B4-BE49-F238E27FC236}">
                <a16:creationId xmlns:a16="http://schemas.microsoft.com/office/drawing/2014/main" id="{1C9A7C14-0DB6-734D-8DD1-D1740F54C145}"/>
              </a:ext>
            </a:extLst>
          </p:cNvPr>
          <p:cNvPicPr>
            <a:picLocks noChangeAspect="1"/>
          </p:cNvPicPr>
          <p:nvPr/>
        </p:nvPicPr>
        <p:blipFill>
          <a:blip r:embed="rId6"/>
          <a:stretch>
            <a:fillRect/>
          </a:stretch>
        </p:blipFill>
        <p:spPr>
          <a:xfrm>
            <a:off x="4196443" y="1521747"/>
            <a:ext cx="4803590" cy="1984558"/>
          </a:xfrm>
          <a:prstGeom prst="rect">
            <a:avLst/>
          </a:prstGeom>
        </p:spPr>
      </p:pic>
      <p:pic>
        <p:nvPicPr>
          <p:cNvPr id="22" name="Picture 21" descr="A picture containing tree, outdoor, plant, forest&#10;&#10;Description automatically generated">
            <a:extLst>
              <a:ext uri="{FF2B5EF4-FFF2-40B4-BE49-F238E27FC236}">
                <a16:creationId xmlns:a16="http://schemas.microsoft.com/office/drawing/2014/main" id="{00CE8CEA-6E8B-DB4F-9705-2ABB55C13017}"/>
              </a:ext>
            </a:extLst>
          </p:cNvPr>
          <p:cNvPicPr>
            <a:picLocks noChangeAspect="1"/>
          </p:cNvPicPr>
          <p:nvPr/>
        </p:nvPicPr>
        <p:blipFill>
          <a:blip r:embed="rId7"/>
          <a:stretch>
            <a:fillRect/>
          </a:stretch>
        </p:blipFill>
        <p:spPr>
          <a:xfrm rot="10800000">
            <a:off x="8652682" y="3446025"/>
            <a:ext cx="4549300" cy="3411975"/>
          </a:xfrm>
          <a:prstGeom prst="rect">
            <a:avLst/>
          </a:prstGeom>
        </p:spPr>
      </p:pic>
      <p:pic>
        <p:nvPicPr>
          <p:cNvPr id="24" name="Picture 23">
            <a:extLst>
              <a:ext uri="{FF2B5EF4-FFF2-40B4-BE49-F238E27FC236}">
                <a16:creationId xmlns:a16="http://schemas.microsoft.com/office/drawing/2014/main" id="{27EB7F1B-4548-AF40-A1C5-B32A2D3FBC6E}"/>
              </a:ext>
            </a:extLst>
          </p:cNvPr>
          <p:cNvPicPr>
            <a:picLocks noChangeAspect="1"/>
          </p:cNvPicPr>
          <p:nvPr/>
        </p:nvPicPr>
        <p:blipFill>
          <a:blip r:embed="rId8"/>
          <a:stretch>
            <a:fillRect/>
          </a:stretch>
        </p:blipFill>
        <p:spPr>
          <a:xfrm>
            <a:off x="4317509" y="-253096"/>
            <a:ext cx="4682524" cy="1984558"/>
          </a:xfrm>
          <a:prstGeom prst="rect">
            <a:avLst/>
          </a:prstGeom>
        </p:spPr>
      </p:pic>
    </p:spTree>
    <p:extLst>
      <p:ext uri="{BB962C8B-B14F-4D97-AF65-F5344CB8AC3E}">
        <p14:creationId xmlns:p14="http://schemas.microsoft.com/office/powerpoint/2010/main" val="139311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3DDE-16A7-5143-86D7-6627009F8E7F}"/>
              </a:ext>
            </a:extLst>
          </p:cNvPr>
          <p:cNvSpPr>
            <a:spLocks noGrp="1"/>
          </p:cNvSpPr>
          <p:nvPr>
            <p:ph type="title"/>
          </p:nvPr>
        </p:nvSpPr>
        <p:spPr/>
        <p:txBody>
          <a:bodyPr/>
          <a:lstStyle/>
          <a:p>
            <a:r>
              <a:rPr lang="en-US" dirty="0">
                <a:solidFill>
                  <a:schemeClr val="accent2"/>
                </a:solidFill>
              </a:rPr>
              <a:t>GATHER IDEAS</a:t>
            </a:r>
          </a:p>
        </p:txBody>
      </p:sp>
      <p:sp>
        <p:nvSpPr>
          <p:cNvPr id="3" name="Content Placeholder 2">
            <a:extLst>
              <a:ext uri="{FF2B5EF4-FFF2-40B4-BE49-F238E27FC236}">
                <a16:creationId xmlns:a16="http://schemas.microsoft.com/office/drawing/2014/main" id="{E3C8F85E-0CF7-0848-B70F-F1F868F55D40}"/>
              </a:ext>
            </a:extLst>
          </p:cNvPr>
          <p:cNvSpPr>
            <a:spLocks noGrp="1"/>
          </p:cNvSpPr>
          <p:nvPr>
            <p:ph idx="1"/>
          </p:nvPr>
        </p:nvSpPr>
        <p:spPr/>
        <p:txBody>
          <a:bodyPr>
            <a:normAutofit fontScale="85000" lnSpcReduction="10000"/>
          </a:bodyPr>
          <a:lstStyle/>
          <a:p>
            <a:pPr marL="0" indent="0">
              <a:buNone/>
            </a:pPr>
            <a:r>
              <a:rPr lang="en-US" dirty="0"/>
              <a:t>Gather the images that your team chose together—either physically or take screenshots or pics.  After all images are gathered, take a moment to look at the collages of images. </a:t>
            </a:r>
          </a:p>
          <a:p>
            <a:pPr marL="0" indent="0">
              <a:buNone/>
            </a:pPr>
            <a:r>
              <a:rPr lang="en-US" dirty="0"/>
              <a:t>Below each image, write a one to three-word description of each image.</a:t>
            </a:r>
          </a:p>
          <a:p>
            <a:pPr lvl="0"/>
            <a:r>
              <a:rPr lang="en-US" dirty="0"/>
              <a:t>What stands out to you? What are you drawn to?</a:t>
            </a:r>
          </a:p>
          <a:p>
            <a:pPr lvl="0"/>
            <a:r>
              <a:rPr lang="en-US" dirty="0"/>
              <a:t>What does this collage tell us about God and thriving? </a:t>
            </a:r>
          </a:p>
          <a:p>
            <a:pPr lvl="0"/>
            <a:r>
              <a:rPr lang="en-US" dirty="0"/>
              <a:t>Are there other images that you want to add to this picture of thriving?  Google and share them. </a:t>
            </a:r>
          </a:p>
          <a:p>
            <a:pPr lvl="0"/>
            <a:r>
              <a:rPr lang="en-US" dirty="0"/>
              <a:t>What might these collages tell us about life in our church?  In our community? </a:t>
            </a:r>
          </a:p>
          <a:p>
            <a:r>
              <a:rPr lang="en-US" dirty="0"/>
              <a:t>Where do we experience this kind of thriving as a church—for our world? </a:t>
            </a:r>
          </a:p>
          <a:p>
            <a:r>
              <a:rPr lang="en-US" dirty="0"/>
              <a:t>Save your collage and your notes on your responses to the last three questions.</a:t>
            </a:r>
          </a:p>
          <a:p>
            <a:pPr lvl="0"/>
            <a:endParaRPr lang="en-US" dirty="0"/>
          </a:p>
          <a:p>
            <a:pPr lvl="0"/>
            <a:endParaRPr lang="en-US" dirty="0"/>
          </a:p>
          <a:p>
            <a:endParaRPr lang="en-US" dirty="0"/>
          </a:p>
          <a:p>
            <a:endParaRPr lang="en-US" dirty="0"/>
          </a:p>
        </p:txBody>
      </p:sp>
    </p:spTree>
    <p:extLst>
      <p:ext uri="{BB962C8B-B14F-4D97-AF65-F5344CB8AC3E}">
        <p14:creationId xmlns:p14="http://schemas.microsoft.com/office/powerpoint/2010/main" val="133407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B36E9C-AF65-404D-8EFF-5634971D26EB}"/>
              </a:ext>
            </a:extLst>
          </p:cNvPr>
          <p:cNvSpPr>
            <a:spLocks noGrp="1"/>
          </p:cNvSpPr>
          <p:nvPr>
            <p:ph type="ctrTitle"/>
          </p:nvPr>
        </p:nvSpPr>
        <p:spPr>
          <a:xfrm>
            <a:off x="4038600" y="1939159"/>
            <a:ext cx="7644627" cy="2751086"/>
          </a:xfrm>
        </p:spPr>
        <p:txBody>
          <a:bodyPr>
            <a:normAutofit/>
          </a:bodyPr>
          <a:lstStyle/>
          <a:p>
            <a:pPr algn="r"/>
            <a:r>
              <a:rPr lang="en-US" dirty="0"/>
              <a:t>Do Not Worry</a:t>
            </a:r>
          </a:p>
        </p:txBody>
      </p:sp>
      <p:sp>
        <p:nvSpPr>
          <p:cNvPr id="5" name="Subtitle 4">
            <a:extLst>
              <a:ext uri="{FF2B5EF4-FFF2-40B4-BE49-F238E27FC236}">
                <a16:creationId xmlns:a16="http://schemas.microsoft.com/office/drawing/2014/main" id="{DB8CBA93-CC67-BB44-832E-972528BFFBAC}"/>
              </a:ext>
            </a:extLst>
          </p:cNvPr>
          <p:cNvSpPr>
            <a:spLocks noGrp="1"/>
          </p:cNvSpPr>
          <p:nvPr>
            <p:ph type="subTitle" idx="1"/>
          </p:nvPr>
        </p:nvSpPr>
        <p:spPr>
          <a:xfrm>
            <a:off x="4038600" y="4782320"/>
            <a:ext cx="7644627" cy="1329443"/>
          </a:xfrm>
        </p:spPr>
        <p:txBody>
          <a:bodyPr>
            <a:normAutofit/>
          </a:bodyPr>
          <a:lstStyle/>
          <a:p>
            <a:pPr algn="r"/>
            <a:r>
              <a:rPr lang="en-US" dirty="0"/>
              <a:t>Matthew 6</a:t>
            </a:r>
          </a:p>
        </p:txBody>
      </p:sp>
    </p:spTree>
    <p:extLst>
      <p:ext uri="{BB962C8B-B14F-4D97-AF65-F5344CB8AC3E}">
        <p14:creationId xmlns:p14="http://schemas.microsoft.com/office/powerpoint/2010/main" val="648043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50FD0-4B63-8343-BC28-7B4E0E1F8C65}"/>
              </a:ext>
            </a:extLst>
          </p:cNvPr>
          <p:cNvSpPr>
            <a:spLocks noGrp="1"/>
          </p:cNvSpPr>
          <p:nvPr>
            <p:ph type="title"/>
          </p:nvPr>
        </p:nvSpPr>
        <p:spPr/>
        <p:txBody>
          <a:bodyPr/>
          <a:lstStyle/>
          <a:p>
            <a:r>
              <a:rPr lang="en-US" dirty="0">
                <a:solidFill>
                  <a:schemeClr val="accent2"/>
                </a:solidFill>
              </a:rPr>
              <a:t>BEGIN</a:t>
            </a:r>
          </a:p>
        </p:txBody>
      </p:sp>
      <p:sp>
        <p:nvSpPr>
          <p:cNvPr id="4" name="Content Placeholder 3">
            <a:extLst>
              <a:ext uri="{FF2B5EF4-FFF2-40B4-BE49-F238E27FC236}">
                <a16:creationId xmlns:a16="http://schemas.microsoft.com/office/drawing/2014/main" id="{8672C2F0-0115-DE44-9895-7AD2DB40EEBF}"/>
              </a:ext>
            </a:extLst>
          </p:cNvPr>
          <p:cNvSpPr>
            <a:spLocks noGrp="1"/>
          </p:cNvSpPr>
          <p:nvPr>
            <p:ph idx="1"/>
          </p:nvPr>
        </p:nvSpPr>
        <p:spPr>
          <a:xfrm>
            <a:off x="838200" y="1436914"/>
            <a:ext cx="10515600" cy="4849585"/>
          </a:xfrm>
        </p:spPr>
        <p:txBody>
          <a:bodyPr>
            <a:normAutofit fontScale="25000" lnSpcReduction="20000"/>
          </a:bodyPr>
          <a:lstStyle/>
          <a:p>
            <a:pPr marL="0" indent="0">
              <a:buNone/>
            </a:pPr>
            <a:r>
              <a:rPr lang="en-US" sz="6400" dirty="0"/>
              <a:t>TAKE TIME TO PRAY</a:t>
            </a:r>
          </a:p>
          <a:p>
            <a:pPr marL="0" indent="0">
              <a:buNone/>
            </a:pPr>
            <a:r>
              <a:rPr lang="en-US" sz="6400" dirty="0"/>
              <a:t>Thank God for God’s presence among us.</a:t>
            </a:r>
          </a:p>
          <a:p>
            <a:pPr marL="0" indent="0">
              <a:buNone/>
            </a:pPr>
            <a:r>
              <a:rPr lang="en-US" sz="6400" dirty="0"/>
              <a:t>Ask God for wisdom in understanding what it means to thrive as a congregation and the courage to live into God’s grace in the world you created-- local, nationally and globally.</a:t>
            </a:r>
          </a:p>
          <a:p>
            <a:pPr marL="0" indent="0">
              <a:buNone/>
            </a:pPr>
            <a:r>
              <a:rPr lang="en-US" sz="6400" dirty="0"/>
              <a:t> </a:t>
            </a:r>
          </a:p>
          <a:p>
            <a:pPr marL="0" indent="0">
              <a:buNone/>
            </a:pPr>
            <a:r>
              <a:rPr lang="en-US" sz="6400" dirty="0"/>
              <a:t> PICK AN IMAGE</a:t>
            </a:r>
          </a:p>
          <a:p>
            <a:pPr marL="0" indent="0">
              <a:buNone/>
            </a:pPr>
            <a:r>
              <a:rPr lang="en-US" sz="6400" dirty="0"/>
              <a:t>Look through the images and select whichever one “speaks” to or “resonates” with you</a:t>
            </a:r>
          </a:p>
          <a:p>
            <a:pPr marL="0" indent="0">
              <a:buNone/>
            </a:pPr>
            <a:r>
              <a:rPr lang="en-US" sz="6400" dirty="0"/>
              <a:t> about a fear. </a:t>
            </a:r>
          </a:p>
          <a:p>
            <a:pPr marL="0" indent="0">
              <a:buNone/>
            </a:pPr>
            <a:r>
              <a:rPr lang="en-US" sz="6400" dirty="0"/>
              <a:t> </a:t>
            </a:r>
          </a:p>
          <a:p>
            <a:pPr marL="0" indent="0">
              <a:buNone/>
            </a:pPr>
            <a:r>
              <a:rPr lang="en-US" sz="6400" dirty="0"/>
              <a:t> UNPACK IMAGES</a:t>
            </a:r>
          </a:p>
          <a:p>
            <a:pPr marL="0" indent="0">
              <a:buNone/>
            </a:pPr>
            <a:r>
              <a:rPr lang="en-US" sz="6400" dirty="0"/>
              <a:t>Take time for each person to share their picture. </a:t>
            </a:r>
          </a:p>
          <a:p>
            <a:pPr marL="0" indent="0">
              <a:buNone/>
            </a:pPr>
            <a:r>
              <a:rPr lang="en-US" sz="6400" dirty="0"/>
              <a:t>What drew you to your image?</a:t>
            </a:r>
          </a:p>
          <a:p>
            <a:pPr marL="0" indent="0">
              <a:buNone/>
            </a:pPr>
            <a:r>
              <a:rPr lang="en-US" sz="6400" dirty="0"/>
              <a:t> What’s the story of your image?</a:t>
            </a:r>
          </a:p>
          <a:p>
            <a:pPr marL="0" indent="0">
              <a:buNone/>
            </a:pPr>
            <a:r>
              <a:rPr lang="en-US" sz="6400" dirty="0"/>
              <a:t>How do your images reflect your thoughts about your church?  </a:t>
            </a:r>
          </a:p>
          <a:p>
            <a:pPr marL="0" indent="0">
              <a:buNone/>
            </a:pPr>
            <a:r>
              <a:rPr lang="en-US" sz="6400" dirty="0"/>
              <a:t>Read Matthew 6 together</a:t>
            </a:r>
          </a:p>
          <a:p>
            <a:endParaRPr lang="en-US" dirty="0"/>
          </a:p>
        </p:txBody>
      </p:sp>
    </p:spTree>
    <p:extLst>
      <p:ext uri="{BB962C8B-B14F-4D97-AF65-F5344CB8AC3E}">
        <p14:creationId xmlns:p14="http://schemas.microsoft.com/office/powerpoint/2010/main" val="114602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5D9A18-C2DE-0343-9030-27DD7074AF64}"/>
              </a:ext>
            </a:extLst>
          </p:cNvPr>
          <p:cNvSpPr>
            <a:spLocks noGrp="1"/>
          </p:cNvSpPr>
          <p:nvPr>
            <p:ph type="title"/>
          </p:nvPr>
        </p:nvSpPr>
        <p:spPr>
          <a:xfrm>
            <a:off x="838200" y="365125"/>
            <a:ext cx="10515600" cy="598261"/>
          </a:xfrm>
        </p:spPr>
        <p:txBody>
          <a:bodyPr>
            <a:normAutofit fontScale="90000"/>
          </a:bodyPr>
          <a:lstStyle/>
          <a:p>
            <a:r>
              <a:rPr lang="en-US" dirty="0">
                <a:solidFill>
                  <a:schemeClr val="accent2"/>
                </a:solidFill>
              </a:rPr>
              <a:t>Facilitator Instructions</a:t>
            </a:r>
          </a:p>
        </p:txBody>
      </p:sp>
      <p:sp>
        <p:nvSpPr>
          <p:cNvPr id="5" name="Content Placeholder 4">
            <a:extLst>
              <a:ext uri="{FF2B5EF4-FFF2-40B4-BE49-F238E27FC236}">
                <a16:creationId xmlns:a16="http://schemas.microsoft.com/office/drawing/2014/main" id="{1D54F092-EB6C-D54D-A28D-9F31AFCDC073}"/>
              </a:ext>
            </a:extLst>
          </p:cNvPr>
          <p:cNvSpPr>
            <a:spLocks noGrp="1"/>
          </p:cNvSpPr>
          <p:nvPr>
            <p:ph idx="1"/>
          </p:nvPr>
        </p:nvSpPr>
        <p:spPr>
          <a:xfrm>
            <a:off x="838200" y="1077686"/>
            <a:ext cx="10515600" cy="5535385"/>
          </a:xfrm>
        </p:spPr>
        <p:txBody>
          <a:bodyPr>
            <a:noAutofit/>
          </a:bodyPr>
          <a:lstStyle/>
          <a:p>
            <a:pPr marL="0" marR="0" indent="0">
              <a:spcBef>
                <a:spcPts val="0"/>
              </a:spcBef>
              <a:spcAft>
                <a:spcPts val="0"/>
              </a:spcAft>
              <a:buNone/>
            </a:pPr>
            <a:r>
              <a:rPr lang="en-US" sz="2000" dirty="0">
                <a:latin typeface="Calibri" panose="020F0502020204030204" pitchFamily="34" charset="0"/>
                <a:ea typeface="Times New Roman" panose="02020603050405020304" pitchFamily="18" charset="0"/>
              </a:rPr>
              <a:t> </a:t>
            </a:r>
            <a:r>
              <a:rPr lang="en-US" sz="2000" b="1" dirty="0">
                <a:latin typeface="Calibri" panose="020F0502020204030204" pitchFamily="34" charset="0"/>
                <a:ea typeface="Times New Roman" panose="02020603050405020304" pitchFamily="18" charset="0"/>
              </a:rPr>
              <a:t>BEFORE </a:t>
            </a:r>
            <a:r>
              <a:rPr lang="en-US" sz="2000" dirty="0">
                <a:latin typeface="Calibri" panose="020F0502020204030204" pitchFamily="34" charset="0"/>
                <a:ea typeface="Times New Roman" panose="02020603050405020304" pitchFamily="18" charset="0"/>
              </a:rPr>
              <a:t>beginning the first group discussion …  </a:t>
            </a:r>
          </a:p>
          <a:p>
            <a:pPr marL="457200" marR="0" indent="-457200">
              <a:spcBef>
                <a:spcPts val="0"/>
              </a:spcBef>
              <a:spcAft>
                <a:spcPts val="0"/>
              </a:spcAft>
              <a:buAutoNum type="arabicPeriod"/>
            </a:pPr>
            <a:r>
              <a:rPr lang="en-US" sz="2000" b="1" dirty="0">
                <a:latin typeface="Calibri" panose="020F0502020204030204" pitchFamily="34" charset="0"/>
                <a:ea typeface="Times New Roman" panose="02020603050405020304" pitchFamily="18" charset="0"/>
              </a:rPr>
              <a:t>You can </a:t>
            </a:r>
            <a:r>
              <a:rPr lang="en-US" sz="2000" dirty="0">
                <a:latin typeface="Calibri" panose="020F0502020204030204" pitchFamily="34" charset="0"/>
                <a:ea typeface="Times New Roman" panose="02020603050405020304" pitchFamily="18" charset="0"/>
              </a:rPr>
              <a:t>divide up the packets of Visual Faith image cards we sent you, so that each person on your team has some, since we assume you can’t meet in person.  There is also a slide of images for each session in this ppt. 	</a:t>
            </a:r>
            <a:endParaRPr lang="en-US" sz="20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b="1" dirty="0">
                <a:latin typeface="Calibri" panose="020F0502020204030204" pitchFamily="34" charset="0"/>
                <a:ea typeface="Times New Roman" panose="02020603050405020304" pitchFamily="18" charset="0"/>
              </a:rPr>
              <a:t>2.  Learn </a:t>
            </a:r>
            <a:r>
              <a:rPr lang="en-US" sz="2000" dirty="0">
                <a:latin typeface="Calibri" panose="020F0502020204030204" pitchFamily="34" charset="0"/>
                <a:ea typeface="Times New Roman" panose="02020603050405020304" pitchFamily="18" charset="0"/>
              </a:rPr>
              <a:t>about the visual faith practice. You will use this practice in each of the sessions.</a:t>
            </a:r>
            <a:endParaRPr lang="en-US" sz="2000" dirty="0">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sz="2000" dirty="0">
                <a:solidFill>
                  <a:srgbClr val="000000"/>
                </a:solidFill>
                <a:latin typeface="Calibri" panose="020F0502020204030204" pitchFamily="34" charset="0"/>
                <a:ea typeface="Times New Roman" panose="02020603050405020304" pitchFamily="18" charset="0"/>
              </a:rPr>
              <a:t>See </a:t>
            </a:r>
            <a:r>
              <a:rPr lang="en-US" sz="2000" u="sng" dirty="0">
                <a:solidFill>
                  <a:srgbClr val="000000"/>
                </a:solidFill>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https://www.vibrantfaithprojects.org/visual-faith-project.html</a:t>
            </a:r>
            <a:endParaRPr lang="en-US" sz="2000" dirty="0">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r>
              <a:rPr lang="en-US" sz="2000" dirty="0">
                <a:latin typeface="Calibri" panose="020F0502020204030204" pitchFamily="34" charset="0"/>
                <a:ea typeface="Times New Roman" panose="02020603050405020304" pitchFamily="18" charset="0"/>
              </a:rPr>
              <a:t>Read the web page</a:t>
            </a:r>
            <a:endParaRPr lang="en-US" sz="2000" dirty="0">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r>
              <a:rPr lang="en-US" sz="2000" dirty="0">
                <a:latin typeface="Calibri" panose="020F0502020204030204" pitchFamily="34" charset="0"/>
                <a:ea typeface="Times New Roman" panose="02020603050405020304" pitchFamily="18" charset="0"/>
              </a:rPr>
              <a:t>View the two visual faith training videos </a:t>
            </a:r>
            <a:endParaRPr lang="en-US" sz="2000" dirty="0">
              <a:latin typeface="Times New Roman" panose="02020603050405020304" pitchFamily="18" charset="0"/>
              <a:ea typeface="Times New Roman" panose="02020603050405020304" pitchFamily="18" charset="0"/>
            </a:endParaRPr>
          </a:p>
          <a:p>
            <a:pPr marL="914400" lvl="2" indent="0">
              <a:spcBef>
                <a:spcPts val="0"/>
              </a:spcBef>
              <a:buNone/>
            </a:pPr>
            <a:r>
              <a:rPr lang="en-US" dirty="0">
                <a:latin typeface="Calibri" panose="020F0502020204030204" pitchFamily="34" charset="0"/>
                <a:ea typeface="Times New Roman" panose="02020603050405020304" pitchFamily="18" charset="0"/>
              </a:rPr>
              <a:t>“An Introduction”</a:t>
            </a:r>
            <a:r>
              <a:rPr lang="en-US" dirty="0">
                <a:latin typeface="Times New Roman" panose="02020603050405020304" pitchFamily="18" charset="0"/>
                <a:ea typeface="Times New Roman" panose="02020603050405020304" pitchFamily="18" charset="0"/>
              </a:rPr>
              <a:t> </a:t>
            </a:r>
            <a:r>
              <a:rPr lang="en-US" dirty="0">
                <a:ea typeface="Times New Roman" panose="02020603050405020304" pitchFamily="18" charset="0"/>
              </a:rPr>
              <a:t>and</a:t>
            </a:r>
            <a:r>
              <a:rPr lang="en-US" dirty="0">
                <a:latin typeface="Times New Roman" panose="02020603050405020304" pitchFamily="18"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“Going Deeper”</a:t>
            </a:r>
          </a:p>
          <a:p>
            <a:pPr marL="0" marR="0" indent="0">
              <a:spcBef>
                <a:spcPts val="0"/>
              </a:spcBef>
              <a:spcAft>
                <a:spcPts val="0"/>
              </a:spcAft>
              <a:buNone/>
            </a:pPr>
            <a:r>
              <a:rPr lang="en-US" sz="2000" b="1" dirty="0">
                <a:latin typeface="Calibri" panose="020F0502020204030204" pitchFamily="34" charset="0"/>
                <a:ea typeface="Times New Roman" panose="02020603050405020304" pitchFamily="18" charset="0"/>
              </a:rPr>
              <a:t>3.  There </a:t>
            </a:r>
            <a:r>
              <a:rPr lang="en-US" sz="2000" dirty="0">
                <a:latin typeface="Calibri" panose="020F0502020204030204" pitchFamily="34" charset="0"/>
                <a:ea typeface="Times New Roman" panose="02020603050405020304" pitchFamily="18" charset="0"/>
              </a:rPr>
              <a:t>are four “Conversations” for your team to work through.  Choose at least two. The last one (Revelation)  you will do together with your coach and cohort.</a:t>
            </a:r>
            <a:endParaRPr lang="en-US" sz="2000" b="1" dirty="0">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sz="2000" b="1" dirty="0">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2000" b="1" dirty="0">
                <a:latin typeface="Calibri" panose="020F0502020204030204" pitchFamily="34" charset="0"/>
                <a:ea typeface="Times New Roman" panose="02020603050405020304" pitchFamily="18" charset="0"/>
              </a:rPr>
              <a:t>The big questions to keep in mind as you facilitate each session are:</a:t>
            </a:r>
            <a:endParaRPr lang="en-US" sz="2000" b="1" dirty="0">
              <a:latin typeface="Times New Roman" panose="02020603050405020304" pitchFamily="18" charset="0"/>
              <a:ea typeface="Times New Roman" panose="02020603050405020304" pitchFamily="18" charset="0"/>
            </a:endParaRPr>
          </a:p>
          <a:p>
            <a:pPr>
              <a:spcBef>
                <a:spcPts val="0"/>
              </a:spcBef>
            </a:pPr>
            <a:r>
              <a:rPr lang="en-US" sz="2000" dirty="0">
                <a:latin typeface="Calibri" panose="020F0502020204030204" pitchFamily="34" charset="0"/>
                <a:ea typeface="Times New Roman" panose="02020603050405020304" pitchFamily="18" charset="0"/>
              </a:rPr>
              <a:t>How does God desire for God’s people to thrive?  </a:t>
            </a:r>
            <a:endParaRPr lang="en-US" sz="2000" dirty="0">
              <a:latin typeface="Times New Roman" panose="02020603050405020304" pitchFamily="18" charset="0"/>
              <a:ea typeface="Times New Roman" panose="02020603050405020304" pitchFamily="18" charset="0"/>
            </a:endParaRPr>
          </a:p>
          <a:p>
            <a:pPr>
              <a:spcBef>
                <a:spcPts val="0"/>
              </a:spcBef>
            </a:pPr>
            <a:r>
              <a:rPr lang="en-US" sz="2000" dirty="0">
                <a:latin typeface="Calibri" panose="020F0502020204030204" pitchFamily="34" charset="0"/>
                <a:ea typeface="Times New Roman" panose="02020603050405020304" pitchFamily="18" charset="0"/>
              </a:rPr>
              <a:t>Where do we experience this kind of thriving as a church—for our world?</a:t>
            </a:r>
          </a:p>
          <a:p>
            <a:pPr marL="0" marR="0" indent="0">
              <a:spcBef>
                <a:spcPts val="0"/>
              </a:spcBef>
              <a:spcAft>
                <a:spcPts val="0"/>
              </a:spcAft>
              <a:buNone/>
            </a:pPr>
            <a:r>
              <a:rPr lang="en-US" sz="2000" b="1" dirty="0">
                <a:latin typeface="Calibri" panose="020F0502020204030204" pitchFamily="34" charset="0"/>
                <a:ea typeface="Times New Roman" panose="02020603050405020304" pitchFamily="18" charset="0"/>
              </a:rPr>
              <a:t>The outcomes for these THRIVING CONVERSATIONS are:   </a:t>
            </a:r>
            <a:endParaRPr lang="en-US" sz="2000" b="1" dirty="0">
              <a:latin typeface="Times New Roman" panose="02020603050405020304" pitchFamily="18" charset="0"/>
              <a:ea typeface="Times New Roman" panose="02020603050405020304" pitchFamily="18" charset="0"/>
            </a:endParaRPr>
          </a:p>
          <a:p>
            <a:pPr>
              <a:spcBef>
                <a:spcPts val="0"/>
              </a:spcBef>
            </a:pPr>
            <a:r>
              <a:rPr lang="en-US" sz="2000" dirty="0">
                <a:latin typeface="Calibri" panose="020F0502020204030204" pitchFamily="34" charset="0"/>
                <a:ea typeface="Times New Roman" panose="02020603050405020304" pitchFamily="18" charset="0"/>
              </a:rPr>
              <a:t>Each TC team to create a “collage” of images that shows what thriving looks like for their church. This collage will be added to as you </a:t>
            </a:r>
            <a:endParaRPr lang="en-US" sz="2000" dirty="0">
              <a:latin typeface="Times New Roman" panose="02020603050405020304" pitchFamily="18" charset="0"/>
              <a:ea typeface="Times New Roman" panose="02020603050405020304" pitchFamily="18" charset="0"/>
            </a:endParaRPr>
          </a:p>
          <a:p>
            <a:pPr>
              <a:spcBef>
                <a:spcPts val="0"/>
              </a:spcBef>
            </a:pPr>
            <a:r>
              <a:rPr lang="en-US" sz="2000" dirty="0">
                <a:latin typeface="Calibri" panose="020F0502020204030204" pitchFamily="34" charset="0"/>
                <a:ea typeface="Times New Roman" panose="02020603050405020304" pitchFamily="18" charset="0"/>
              </a:rPr>
              <a:t>Each TC church will use these conversations to begin their planning for innovation to THRIVE.</a:t>
            </a:r>
            <a:endParaRPr lang="en-US" sz="2000" dirty="0"/>
          </a:p>
        </p:txBody>
      </p:sp>
    </p:spTree>
    <p:extLst>
      <p:ext uri="{BB962C8B-B14F-4D97-AF65-F5344CB8AC3E}">
        <p14:creationId xmlns:p14="http://schemas.microsoft.com/office/powerpoint/2010/main" val="597784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692FA7-3512-1745-9D47-02120D2845D9}"/>
              </a:ext>
            </a:extLst>
          </p:cNvPr>
          <p:cNvSpPr>
            <a:spLocks noGrp="1"/>
          </p:cNvSpPr>
          <p:nvPr>
            <p:ph type="title"/>
          </p:nvPr>
        </p:nvSpPr>
        <p:spPr>
          <a:xfrm>
            <a:off x="4603468" y="4741948"/>
            <a:ext cx="6829520" cy="862031"/>
          </a:xfrm>
        </p:spPr>
        <p:txBody>
          <a:bodyPr vert="horz" lIns="91440" tIns="45720" rIns="91440" bIns="45720" rtlCol="0" anchor="b">
            <a:normAutofit/>
          </a:bodyPr>
          <a:lstStyle/>
          <a:p>
            <a:endParaRPr lang="en-US" sz="4000" kern="1200">
              <a:solidFill>
                <a:srgbClr val="FFFFFF"/>
              </a:solidFill>
              <a:latin typeface="+mj-lt"/>
              <a:ea typeface="+mj-ea"/>
              <a:cs typeface="+mj-cs"/>
            </a:endParaRPr>
          </a:p>
        </p:txBody>
      </p:sp>
      <p:pic>
        <p:nvPicPr>
          <p:cNvPr id="11" name="Picture 10" descr="A picture containing person, outdoor, chain, metalware&#10;&#10;Description automatically generated">
            <a:extLst>
              <a:ext uri="{FF2B5EF4-FFF2-40B4-BE49-F238E27FC236}">
                <a16:creationId xmlns:a16="http://schemas.microsoft.com/office/drawing/2014/main" id="{6EE861CF-F041-2544-8872-DC9F7159714E}"/>
              </a:ext>
            </a:extLst>
          </p:cNvPr>
          <p:cNvPicPr>
            <a:picLocks noChangeAspect="1"/>
          </p:cNvPicPr>
          <p:nvPr/>
        </p:nvPicPr>
        <p:blipFill rotWithShape="1">
          <a:blip r:embed="rId2"/>
          <a:srcRect l="21190" r="26910" b="2"/>
          <a:stretch/>
        </p:blipFill>
        <p:spPr>
          <a:xfrm>
            <a:off x="307840" y="321732"/>
            <a:ext cx="3793472" cy="4111323"/>
          </a:xfrm>
          <a:prstGeom prst="rect">
            <a:avLst/>
          </a:prstGeom>
        </p:spPr>
      </p:pic>
      <p:pic>
        <p:nvPicPr>
          <p:cNvPr id="9" name="Picture 8">
            <a:extLst>
              <a:ext uri="{FF2B5EF4-FFF2-40B4-BE49-F238E27FC236}">
                <a16:creationId xmlns:a16="http://schemas.microsoft.com/office/drawing/2014/main" id="{98D2FD5C-E20A-E744-A366-443CCE19F75A}"/>
              </a:ext>
            </a:extLst>
          </p:cNvPr>
          <p:cNvPicPr>
            <a:picLocks noChangeAspect="1"/>
          </p:cNvPicPr>
          <p:nvPr/>
        </p:nvPicPr>
        <p:blipFill rotWithShape="1">
          <a:blip r:embed="rId3"/>
          <a:srcRect t="37316" r="3" b="22978"/>
          <a:stretch/>
        </p:blipFill>
        <p:spPr>
          <a:xfrm>
            <a:off x="4194959" y="321734"/>
            <a:ext cx="3797570" cy="2010551"/>
          </a:xfrm>
          <a:prstGeom prst="rect">
            <a:avLst/>
          </a:prstGeom>
        </p:spPr>
      </p:pic>
      <p:pic>
        <p:nvPicPr>
          <p:cNvPr id="7" name="Picture 6" descr="A picture containing person, indoor, crowd&#10;&#10;Description automatically generated">
            <a:extLst>
              <a:ext uri="{FF2B5EF4-FFF2-40B4-BE49-F238E27FC236}">
                <a16:creationId xmlns:a16="http://schemas.microsoft.com/office/drawing/2014/main" id="{6A0C3BE6-C4D4-534F-A354-946AED0CDA8D}"/>
              </a:ext>
            </a:extLst>
          </p:cNvPr>
          <p:cNvPicPr>
            <a:picLocks noChangeAspect="1"/>
          </p:cNvPicPr>
          <p:nvPr/>
        </p:nvPicPr>
        <p:blipFill rotWithShape="1">
          <a:blip r:embed="rId4"/>
          <a:srcRect t="9674" r="1" b="10525"/>
          <a:stretch/>
        </p:blipFill>
        <p:spPr>
          <a:xfrm>
            <a:off x="4190180" y="2422097"/>
            <a:ext cx="3794760" cy="2013804"/>
          </a:xfrm>
          <a:prstGeom prst="rect">
            <a:avLst/>
          </a:prstGeom>
        </p:spPr>
      </p:pic>
      <p:pic>
        <p:nvPicPr>
          <p:cNvPr id="13" name="Picture 12">
            <a:extLst>
              <a:ext uri="{FF2B5EF4-FFF2-40B4-BE49-F238E27FC236}">
                <a16:creationId xmlns:a16="http://schemas.microsoft.com/office/drawing/2014/main" id="{E4855A21-5666-0044-97F4-1C6E387ECB08}"/>
              </a:ext>
            </a:extLst>
          </p:cNvPr>
          <p:cNvPicPr>
            <a:picLocks noChangeAspect="1"/>
          </p:cNvPicPr>
          <p:nvPr/>
        </p:nvPicPr>
        <p:blipFill rotWithShape="1">
          <a:blip r:embed="rId5"/>
          <a:srcRect t="4447" r="1" b="16180"/>
          <a:stretch/>
        </p:blipFill>
        <p:spPr>
          <a:xfrm>
            <a:off x="-25883" y="4525715"/>
            <a:ext cx="4128483" cy="2187365"/>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55489213-D2AF-D541-8C91-2CF897D85A7F}"/>
              </a:ext>
            </a:extLst>
          </p:cNvPr>
          <p:cNvPicPr>
            <a:picLocks noGrp="1" noChangeAspect="1"/>
          </p:cNvPicPr>
          <p:nvPr>
            <p:ph idx="1"/>
          </p:nvPr>
        </p:nvPicPr>
        <p:blipFill rotWithShape="1">
          <a:blip r:embed="rId6"/>
          <a:srcRect t="10521" r="2" b="17224"/>
          <a:stretch/>
        </p:blipFill>
        <p:spPr>
          <a:xfrm>
            <a:off x="8073808" y="224364"/>
            <a:ext cx="3797984" cy="4111321"/>
          </a:xfrm>
          <a:prstGeom prst="rect">
            <a:avLst/>
          </a:prstGeom>
        </p:spPr>
      </p:pic>
      <p:pic>
        <p:nvPicPr>
          <p:cNvPr id="15" name="Picture 14">
            <a:extLst>
              <a:ext uri="{FF2B5EF4-FFF2-40B4-BE49-F238E27FC236}">
                <a16:creationId xmlns:a16="http://schemas.microsoft.com/office/drawing/2014/main" id="{3049C785-5A8F-B14F-9F6B-F67AF703F4D4}"/>
              </a:ext>
            </a:extLst>
          </p:cNvPr>
          <p:cNvPicPr>
            <a:picLocks noChangeAspect="1"/>
          </p:cNvPicPr>
          <p:nvPr/>
        </p:nvPicPr>
        <p:blipFill>
          <a:blip r:embed="rId7"/>
          <a:stretch>
            <a:fillRect/>
          </a:stretch>
        </p:blipFill>
        <p:spPr>
          <a:xfrm>
            <a:off x="4085960" y="4433055"/>
            <a:ext cx="9144000" cy="2280025"/>
          </a:xfrm>
          <a:prstGeom prst="rect">
            <a:avLst/>
          </a:prstGeom>
        </p:spPr>
      </p:pic>
    </p:spTree>
    <p:extLst>
      <p:ext uri="{BB962C8B-B14F-4D97-AF65-F5344CB8AC3E}">
        <p14:creationId xmlns:p14="http://schemas.microsoft.com/office/powerpoint/2010/main" val="2544228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21E0B-286E-8B4F-9C2D-798E7CE32FD0}"/>
              </a:ext>
            </a:extLst>
          </p:cNvPr>
          <p:cNvSpPr>
            <a:spLocks noGrp="1"/>
          </p:cNvSpPr>
          <p:nvPr>
            <p:ph type="title"/>
          </p:nvPr>
        </p:nvSpPr>
        <p:spPr>
          <a:xfrm>
            <a:off x="686834" y="1153572"/>
            <a:ext cx="3200400" cy="4461163"/>
          </a:xfrm>
        </p:spPr>
        <p:txBody>
          <a:bodyPr>
            <a:normAutofit/>
          </a:bodyPr>
          <a:lstStyle/>
          <a:p>
            <a:r>
              <a:rPr lang="en-US">
                <a:solidFill>
                  <a:srgbClr val="FFFFFF"/>
                </a:solidFill>
              </a:rPr>
              <a:t>Matthew 6:  25-33</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658A22-1613-9446-B655-30BF1A910144}"/>
              </a:ext>
            </a:extLst>
          </p:cNvPr>
          <p:cNvSpPr>
            <a:spLocks noGrp="1"/>
          </p:cNvSpPr>
          <p:nvPr>
            <p:ph idx="1"/>
          </p:nvPr>
        </p:nvSpPr>
        <p:spPr>
          <a:xfrm>
            <a:off x="4447308" y="591344"/>
            <a:ext cx="6906491" cy="5585619"/>
          </a:xfrm>
        </p:spPr>
        <p:txBody>
          <a:bodyPr anchor="ctr">
            <a:normAutofit/>
          </a:bodyPr>
          <a:lstStyle/>
          <a:p>
            <a:pPr marL="0" indent="0">
              <a:buNone/>
            </a:pPr>
            <a:endParaRPr lang="en-US"/>
          </a:p>
          <a:p>
            <a:pPr marL="0" indent="0">
              <a:buNone/>
            </a:pPr>
            <a:endParaRPr lang="en-US"/>
          </a:p>
          <a:p>
            <a:pPr marL="0" indent="0">
              <a:buNone/>
            </a:pPr>
            <a:endParaRPr lang="en-US"/>
          </a:p>
          <a:p>
            <a:endParaRPr lang="en-US"/>
          </a:p>
        </p:txBody>
      </p:sp>
      <p:sp>
        <p:nvSpPr>
          <p:cNvPr id="5" name="Rectangle 4">
            <a:extLst>
              <a:ext uri="{FF2B5EF4-FFF2-40B4-BE49-F238E27FC236}">
                <a16:creationId xmlns:a16="http://schemas.microsoft.com/office/drawing/2014/main" id="{E5FC2887-CAC1-654D-853B-0732F69AD4A6}"/>
              </a:ext>
            </a:extLst>
          </p:cNvPr>
          <p:cNvSpPr/>
          <p:nvPr/>
        </p:nvSpPr>
        <p:spPr>
          <a:xfrm>
            <a:off x="4482084" y="591344"/>
            <a:ext cx="7535744" cy="5632311"/>
          </a:xfrm>
          <a:prstGeom prst="rect">
            <a:avLst/>
          </a:prstGeom>
        </p:spPr>
        <p:txBody>
          <a:bodyPr wrap="square">
            <a:spAutoFit/>
          </a:bodyPr>
          <a:lstStyle/>
          <a:p>
            <a:pPr>
              <a:spcAft>
                <a:spcPts val="600"/>
              </a:spcAft>
            </a:pPr>
            <a:r>
              <a:rPr lang="en-US" sz="2000" b="1" baseline="30000" dirty="0">
                <a:solidFill>
                  <a:srgbClr val="000000"/>
                </a:solidFill>
                <a:latin typeface="Helvetica" pitchFamily="2" charset="0"/>
              </a:rPr>
              <a:t> </a:t>
            </a:r>
            <a:r>
              <a:rPr lang="en-US" sz="2000" dirty="0">
                <a:solidFill>
                  <a:srgbClr val="000000"/>
                </a:solidFill>
                <a:latin typeface="Helvetica" pitchFamily="2" charset="0"/>
              </a:rPr>
              <a:t>“Therefore I tell you, do not worry about your life, what you will eat or what you will drink, or about your body, what you will wear. Is not life more than food, and the body more than clothing? </a:t>
            </a:r>
            <a:r>
              <a:rPr lang="en-US" sz="2000" b="1" baseline="30000" dirty="0">
                <a:solidFill>
                  <a:srgbClr val="000000"/>
                </a:solidFill>
                <a:latin typeface="Helvetica" pitchFamily="2" charset="0"/>
              </a:rPr>
              <a:t> </a:t>
            </a:r>
            <a:r>
              <a:rPr lang="en-US" sz="2000" dirty="0">
                <a:solidFill>
                  <a:srgbClr val="000000"/>
                </a:solidFill>
                <a:latin typeface="Helvetica" pitchFamily="2" charset="0"/>
              </a:rPr>
              <a:t>Look at the birds of the air; they neither sow nor reap nor gather into barns, and yet your heavenly Father feeds them. Are you not of more value than they? And can any of you by worrying add a single hour to your span of life? </a:t>
            </a:r>
            <a:r>
              <a:rPr lang="en-US" sz="2000" b="1" baseline="30000" dirty="0">
                <a:solidFill>
                  <a:srgbClr val="000000"/>
                </a:solidFill>
                <a:latin typeface="Helvetica" pitchFamily="2" charset="0"/>
              </a:rPr>
              <a:t> </a:t>
            </a:r>
            <a:r>
              <a:rPr lang="en-US" sz="2000" dirty="0">
                <a:solidFill>
                  <a:srgbClr val="000000"/>
                </a:solidFill>
                <a:latin typeface="Helvetica" pitchFamily="2" charset="0"/>
              </a:rPr>
              <a:t>And why do you worry about clothing? Consider the lilies of the field, how they grow; they neither toil nor spin, </a:t>
            </a:r>
            <a:r>
              <a:rPr lang="en-US" sz="2000" b="1" baseline="30000" dirty="0">
                <a:solidFill>
                  <a:srgbClr val="000000"/>
                </a:solidFill>
                <a:latin typeface="Helvetica" pitchFamily="2" charset="0"/>
              </a:rPr>
              <a:t> </a:t>
            </a:r>
            <a:r>
              <a:rPr lang="en-US" sz="2000" dirty="0">
                <a:solidFill>
                  <a:srgbClr val="000000"/>
                </a:solidFill>
                <a:latin typeface="Helvetica" pitchFamily="2" charset="0"/>
              </a:rPr>
              <a:t>yet I tell you, even Solomon in all his glory was not clothed like one of these. </a:t>
            </a:r>
            <a:r>
              <a:rPr lang="en-US" sz="2000" b="1" baseline="30000" dirty="0">
                <a:solidFill>
                  <a:srgbClr val="000000"/>
                </a:solidFill>
                <a:latin typeface="Helvetica" pitchFamily="2" charset="0"/>
              </a:rPr>
              <a:t> </a:t>
            </a:r>
            <a:r>
              <a:rPr lang="en-US" sz="2000" dirty="0">
                <a:solidFill>
                  <a:srgbClr val="000000"/>
                </a:solidFill>
                <a:latin typeface="Helvetica" pitchFamily="2" charset="0"/>
              </a:rPr>
              <a:t>But if God so clothes the grass of the field, which is alive today and tomorrow is thrown into the oven, will he not much more clothe you—you of little faith? </a:t>
            </a:r>
            <a:r>
              <a:rPr lang="en-US" sz="2000" b="1" baseline="30000" dirty="0">
                <a:solidFill>
                  <a:srgbClr val="000000"/>
                </a:solidFill>
                <a:latin typeface="Helvetica" pitchFamily="2" charset="0"/>
              </a:rPr>
              <a:t> </a:t>
            </a:r>
            <a:r>
              <a:rPr lang="en-US" sz="2000" dirty="0">
                <a:solidFill>
                  <a:srgbClr val="000000"/>
                </a:solidFill>
                <a:latin typeface="Helvetica" pitchFamily="2" charset="0"/>
              </a:rPr>
              <a:t>Therefore do not worry, saying, ‘What will we eat?’ or ‘What will we drink?’ or ‘What will we wear?’ </a:t>
            </a:r>
            <a:r>
              <a:rPr lang="en-US" sz="2000" b="1" baseline="30000" dirty="0">
                <a:solidFill>
                  <a:srgbClr val="000000"/>
                </a:solidFill>
                <a:latin typeface="Helvetica" pitchFamily="2" charset="0"/>
              </a:rPr>
              <a:t> </a:t>
            </a:r>
            <a:r>
              <a:rPr lang="en-US" sz="2000" dirty="0">
                <a:solidFill>
                  <a:srgbClr val="000000"/>
                </a:solidFill>
                <a:latin typeface="Helvetica" pitchFamily="2" charset="0"/>
              </a:rPr>
              <a:t>For it is the Gentiles who strive for all these things; and indeed your heavenly Father knows that you need all these things. But strive first for the kingdom of God and God’s righteousness, and all these things will be given to you as well.</a:t>
            </a:r>
            <a:endParaRPr lang="en-US" sz="2000" dirty="0">
              <a:latin typeface="Helvetica" pitchFamily="2" charset="0"/>
            </a:endParaRPr>
          </a:p>
        </p:txBody>
      </p:sp>
      <p:sp>
        <p:nvSpPr>
          <p:cNvPr id="4" name="TextBox 3">
            <a:extLst>
              <a:ext uri="{FF2B5EF4-FFF2-40B4-BE49-F238E27FC236}">
                <a16:creationId xmlns:a16="http://schemas.microsoft.com/office/drawing/2014/main" id="{B6A32346-3FD3-874A-8B38-4180ADC17409}"/>
              </a:ext>
            </a:extLst>
          </p:cNvPr>
          <p:cNvSpPr txBox="1"/>
          <p:nvPr/>
        </p:nvSpPr>
        <p:spPr>
          <a:xfrm>
            <a:off x="13520057" y="2384604"/>
            <a:ext cx="106467479" cy="369332"/>
          </a:xfrm>
          <a:prstGeom prst="rect">
            <a:avLst/>
          </a:prstGeom>
          <a:noFill/>
        </p:spPr>
        <p:txBody>
          <a:bodyPr wrap="none" rtlCol="0">
            <a:spAutoFit/>
          </a:bodyPr>
          <a:lstStyle/>
          <a:p>
            <a:pPr>
              <a:spcAft>
                <a:spcPts val="600"/>
              </a:spcAft>
            </a:pPr>
            <a:r>
              <a:rPr lang="en-US" dirty="0"/>
              <a:t>25 “Therefore I tell you, do not worry about your life, what you will eat or what you will drink,[j] or about your body, what you will wear. Is not life more than food, and the body more than clothing? 26 Look at the birds of the air; they neither sow nor reap nor gather into barns, and yet your heavenly Father feeds them. Are you not of more value than they? 27 And can any of you by worrying add a single hour to your span of life?[k] 28 And why do you worry about clothing? Consider the lilies of the field, how they grow; they neither toil nor spin, 29 yet I tell you, even Solomon in all his glory was not clothed like one of these. 30 But if God so clothes the grass of the field, which is alive today and tomorrow is thrown into the oven, will he not much more clothe you—you of little faith? 31 Therefore do not worry, saying, ‘What will we eat?’ or ‘What will we drink?’ or ‘What will we wear?’ 32 For it is the Gentiles who strive </a:t>
            </a:r>
            <a:r>
              <a:rPr lang="en-US" dirty="0" err="1"/>
              <a:t>forall</a:t>
            </a:r>
            <a:r>
              <a:rPr lang="en-US" dirty="0"/>
              <a:t> these things; and indeed your heavenly Father knows that you need all these things. But strive first for the kingdom of God[l] and his[m] righteousness, and all these things will be given to you as well.</a:t>
            </a:r>
            <a:endParaRPr lang="en-US"/>
          </a:p>
        </p:txBody>
      </p:sp>
    </p:spTree>
    <p:extLst>
      <p:ext uri="{BB962C8B-B14F-4D97-AF65-F5344CB8AC3E}">
        <p14:creationId xmlns:p14="http://schemas.microsoft.com/office/powerpoint/2010/main" val="242352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3DDE-16A7-5143-86D7-6627009F8E7F}"/>
              </a:ext>
            </a:extLst>
          </p:cNvPr>
          <p:cNvSpPr>
            <a:spLocks noGrp="1"/>
          </p:cNvSpPr>
          <p:nvPr>
            <p:ph type="title"/>
          </p:nvPr>
        </p:nvSpPr>
        <p:spPr/>
        <p:txBody>
          <a:bodyPr/>
          <a:lstStyle/>
          <a:p>
            <a:r>
              <a:rPr lang="en-US" dirty="0">
                <a:solidFill>
                  <a:schemeClr val="accent2"/>
                </a:solidFill>
              </a:rPr>
              <a:t>QUESTIONS</a:t>
            </a:r>
          </a:p>
        </p:txBody>
      </p:sp>
      <p:sp>
        <p:nvSpPr>
          <p:cNvPr id="3" name="Content Placeholder 2">
            <a:extLst>
              <a:ext uri="{FF2B5EF4-FFF2-40B4-BE49-F238E27FC236}">
                <a16:creationId xmlns:a16="http://schemas.microsoft.com/office/drawing/2014/main" id="{E3C8F85E-0CF7-0848-B70F-F1F868F55D40}"/>
              </a:ext>
            </a:extLst>
          </p:cNvPr>
          <p:cNvSpPr>
            <a:spLocks noGrp="1"/>
          </p:cNvSpPr>
          <p:nvPr>
            <p:ph idx="1"/>
          </p:nvPr>
        </p:nvSpPr>
        <p:spPr>
          <a:xfrm>
            <a:off x="838200" y="1839133"/>
            <a:ext cx="10515600" cy="4351338"/>
          </a:xfrm>
        </p:spPr>
        <p:txBody>
          <a:bodyPr/>
          <a:lstStyle/>
          <a:p>
            <a:endParaRPr lang="en-US" dirty="0"/>
          </a:p>
          <a:p>
            <a:endParaRPr lang="en-US" dirty="0"/>
          </a:p>
        </p:txBody>
      </p:sp>
      <p:sp>
        <p:nvSpPr>
          <p:cNvPr id="4" name="Rectangle 3">
            <a:extLst>
              <a:ext uri="{FF2B5EF4-FFF2-40B4-BE49-F238E27FC236}">
                <a16:creationId xmlns:a16="http://schemas.microsoft.com/office/drawing/2014/main" id="{FB044CB3-16B5-684D-B934-935483250065}"/>
              </a:ext>
            </a:extLst>
          </p:cNvPr>
          <p:cNvSpPr/>
          <p:nvPr/>
        </p:nvSpPr>
        <p:spPr>
          <a:xfrm>
            <a:off x="625928" y="1497466"/>
            <a:ext cx="10220325" cy="3539430"/>
          </a:xfrm>
          <a:prstGeom prst="rect">
            <a:avLst/>
          </a:prstGeom>
        </p:spPr>
        <p:txBody>
          <a:bodyPr wrap="square">
            <a:spAutoFit/>
          </a:bodyPr>
          <a:lstStyle/>
          <a:p>
            <a:pPr marR="0" lvl="0">
              <a:spcBef>
                <a:spcPts val="0"/>
              </a:spcBef>
              <a:spcAft>
                <a:spcPts val="0"/>
              </a:spcAft>
            </a:pPr>
            <a:r>
              <a:rPr lang="en-US" sz="2800" dirty="0">
                <a:ea typeface="Times New Roman" panose="02020603050405020304" pitchFamily="18" charset="0"/>
              </a:rPr>
              <a:t>What does Jesus have to say about your fears?  </a:t>
            </a:r>
          </a:p>
          <a:p>
            <a:pPr marR="0" lvl="0">
              <a:spcBef>
                <a:spcPts val="0"/>
              </a:spcBef>
              <a:spcAft>
                <a:spcPts val="0"/>
              </a:spcAft>
            </a:pPr>
            <a:r>
              <a:rPr lang="en-US" sz="2800" dirty="0">
                <a:ea typeface="Times New Roman" panose="02020603050405020304" pitchFamily="18" charset="0"/>
              </a:rPr>
              <a:t>What picture of ”thriving” do you get in this passage? </a:t>
            </a:r>
          </a:p>
          <a:p>
            <a:pPr marR="0" lvl="0">
              <a:spcBef>
                <a:spcPts val="0"/>
              </a:spcBef>
              <a:spcAft>
                <a:spcPts val="0"/>
              </a:spcAft>
            </a:pPr>
            <a:r>
              <a:rPr lang="en-US" sz="2800" dirty="0">
                <a:ea typeface="Times New Roman" panose="02020603050405020304" pitchFamily="18" charset="0"/>
              </a:rPr>
              <a:t>What makes you uncomfortable about this passage?  </a:t>
            </a:r>
          </a:p>
          <a:p>
            <a:pPr marR="0" lvl="0">
              <a:spcBef>
                <a:spcPts val="0"/>
              </a:spcBef>
              <a:spcAft>
                <a:spcPts val="0"/>
              </a:spcAft>
            </a:pPr>
            <a:endParaRPr lang="en-US" sz="2800" dirty="0">
              <a:ea typeface="Times New Roman" panose="02020603050405020304" pitchFamily="18" charset="0"/>
            </a:endParaRPr>
          </a:p>
          <a:p>
            <a:pPr marR="0" lvl="0">
              <a:spcBef>
                <a:spcPts val="0"/>
              </a:spcBef>
              <a:spcAft>
                <a:spcPts val="0"/>
              </a:spcAft>
            </a:pPr>
            <a:r>
              <a:rPr lang="en-US" sz="2800" dirty="0">
                <a:ea typeface="Times New Roman" panose="02020603050405020304" pitchFamily="18" charset="0"/>
              </a:rPr>
              <a:t>Look at the next set of images.  Choose one that reflects this passage to you?  </a:t>
            </a:r>
          </a:p>
          <a:p>
            <a:pPr marL="457200" marR="0">
              <a:spcBef>
                <a:spcPts val="0"/>
              </a:spcBef>
              <a:spcAft>
                <a:spcPts val="0"/>
              </a:spcAft>
            </a:pPr>
            <a:r>
              <a:rPr lang="en-US" sz="2800" dirty="0">
                <a:solidFill>
                  <a:srgbClr val="000000"/>
                </a:solidFill>
                <a:latin typeface="Calibri" panose="020F050202020403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897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outdoor, tree, field&#10;&#10;Description automatically generated">
            <a:extLst>
              <a:ext uri="{FF2B5EF4-FFF2-40B4-BE49-F238E27FC236}">
                <a16:creationId xmlns:a16="http://schemas.microsoft.com/office/drawing/2014/main" id="{5E55F004-F64C-794A-B2F3-29D6C3D040A0}"/>
              </a:ext>
            </a:extLst>
          </p:cNvPr>
          <p:cNvPicPr>
            <a:picLocks noChangeAspect="1"/>
          </p:cNvPicPr>
          <p:nvPr/>
        </p:nvPicPr>
        <p:blipFill>
          <a:blip r:embed="rId2"/>
          <a:stretch>
            <a:fillRect/>
          </a:stretch>
        </p:blipFill>
        <p:spPr>
          <a:xfrm>
            <a:off x="7620000" y="-2767766"/>
            <a:ext cx="4572000" cy="6858000"/>
          </a:xfrm>
          <a:prstGeom prst="rect">
            <a:avLst/>
          </a:prstGeom>
        </p:spPr>
      </p:pic>
      <p:pic>
        <p:nvPicPr>
          <p:cNvPr id="10" name="Picture 9" descr="A picture containing nature, clouds, night sky&#10;&#10;Description automatically generated">
            <a:extLst>
              <a:ext uri="{FF2B5EF4-FFF2-40B4-BE49-F238E27FC236}">
                <a16:creationId xmlns:a16="http://schemas.microsoft.com/office/drawing/2014/main" id="{E22E0229-8DD5-984E-AEAD-B0BEA0FE42FD}"/>
              </a:ext>
            </a:extLst>
          </p:cNvPr>
          <p:cNvPicPr>
            <a:picLocks noChangeAspect="1"/>
          </p:cNvPicPr>
          <p:nvPr/>
        </p:nvPicPr>
        <p:blipFill>
          <a:blip r:embed="rId3"/>
          <a:stretch>
            <a:fillRect/>
          </a:stretch>
        </p:blipFill>
        <p:spPr>
          <a:xfrm rot="10800000" flipV="1">
            <a:off x="-651313" y="55914"/>
            <a:ext cx="5480958" cy="3228270"/>
          </a:xfrm>
          <a:prstGeom prst="rect">
            <a:avLst/>
          </a:prstGeom>
        </p:spPr>
      </p:pic>
      <p:pic>
        <p:nvPicPr>
          <p:cNvPr id="14" name="Picture 13" descr="A picture containing ground&#10;&#10;Description automatically generated">
            <a:extLst>
              <a:ext uri="{FF2B5EF4-FFF2-40B4-BE49-F238E27FC236}">
                <a16:creationId xmlns:a16="http://schemas.microsoft.com/office/drawing/2014/main" id="{F09B70FF-4A2D-CD40-8203-50E52CFF303C}"/>
              </a:ext>
            </a:extLst>
          </p:cNvPr>
          <p:cNvPicPr>
            <a:picLocks noChangeAspect="1"/>
          </p:cNvPicPr>
          <p:nvPr/>
        </p:nvPicPr>
        <p:blipFill>
          <a:blip r:embed="rId4"/>
          <a:stretch>
            <a:fillRect/>
          </a:stretch>
        </p:blipFill>
        <p:spPr>
          <a:xfrm>
            <a:off x="4132911" y="3284184"/>
            <a:ext cx="4229100" cy="4110518"/>
          </a:xfrm>
          <a:prstGeom prst="rect">
            <a:avLst/>
          </a:prstGeom>
        </p:spPr>
      </p:pic>
      <p:pic>
        <p:nvPicPr>
          <p:cNvPr id="16" name="Picture 15" descr="A picture containing person, hand&#10;&#10;Description automatically generated">
            <a:extLst>
              <a:ext uri="{FF2B5EF4-FFF2-40B4-BE49-F238E27FC236}">
                <a16:creationId xmlns:a16="http://schemas.microsoft.com/office/drawing/2014/main" id="{F364CC81-8781-D148-ADF5-E82B584353C9}"/>
              </a:ext>
            </a:extLst>
          </p:cNvPr>
          <p:cNvPicPr>
            <a:picLocks noChangeAspect="1"/>
          </p:cNvPicPr>
          <p:nvPr/>
        </p:nvPicPr>
        <p:blipFill>
          <a:blip r:embed="rId5"/>
          <a:stretch>
            <a:fillRect/>
          </a:stretch>
        </p:blipFill>
        <p:spPr>
          <a:xfrm>
            <a:off x="4033158" y="-451105"/>
            <a:ext cx="5105018" cy="4541339"/>
          </a:xfrm>
          <a:prstGeom prst="rect">
            <a:avLst/>
          </a:prstGeom>
        </p:spPr>
      </p:pic>
      <p:pic>
        <p:nvPicPr>
          <p:cNvPr id="18" name="Picture 17">
            <a:extLst>
              <a:ext uri="{FF2B5EF4-FFF2-40B4-BE49-F238E27FC236}">
                <a16:creationId xmlns:a16="http://schemas.microsoft.com/office/drawing/2014/main" id="{F4730E3D-FB25-364B-BA37-58A752B2BA23}"/>
              </a:ext>
            </a:extLst>
          </p:cNvPr>
          <p:cNvPicPr>
            <a:picLocks noChangeAspect="1"/>
          </p:cNvPicPr>
          <p:nvPr/>
        </p:nvPicPr>
        <p:blipFill>
          <a:blip r:embed="rId6"/>
          <a:stretch>
            <a:fillRect/>
          </a:stretch>
        </p:blipFill>
        <p:spPr>
          <a:xfrm>
            <a:off x="-738350" y="3198588"/>
            <a:ext cx="4871261" cy="3603498"/>
          </a:xfrm>
          <a:prstGeom prst="rect">
            <a:avLst/>
          </a:prstGeom>
        </p:spPr>
      </p:pic>
      <p:pic>
        <p:nvPicPr>
          <p:cNvPr id="22" name="Picture 21" descr="A picture containing person&#10;&#10;Description automatically generated">
            <a:extLst>
              <a:ext uri="{FF2B5EF4-FFF2-40B4-BE49-F238E27FC236}">
                <a16:creationId xmlns:a16="http://schemas.microsoft.com/office/drawing/2014/main" id="{61B1CE7A-8F6F-5A4F-9CA1-A9158A6304E3}"/>
              </a:ext>
            </a:extLst>
          </p:cNvPr>
          <p:cNvPicPr>
            <a:picLocks noChangeAspect="1"/>
          </p:cNvPicPr>
          <p:nvPr/>
        </p:nvPicPr>
        <p:blipFill>
          <a:blip r:embed="rId7"/>
          <a:stretch>
            <a:fillRect/>
          </a:stretch>
        </p:blipFill>
        <p:spPr>
          <a:xfrm>
            <a:off x="7901045" y="3752636"/>
            <a:ext cx="4644052" cy="3279862"/>
          </a:xfrm>
          <a:prstGeom prst="rect">
            <a:avLst/>
          </a:prstGeom>
        </p:spPr>
      </p:pic>
    </p:spTree>
    <p:extLst>
      <p:ext uri="{BB962C8B-B14F-4D97-AF65-F5344CB8AC3E}">
        <p14:creationId xmlns:p14="http://schemas.microsoft.com/office/powerpoint/2010/main" val="342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3DDE-16A7-5143-86D7-6627009F8E7F}"/>
              </a:ext>
            </a:extLst>
          </p:cNvPr>
          <p:cNvSpPr>
            <a:spLocks noGrp="1"/>
          </p:cNvSpPr>
          <p:nvPr>
            <p:ph type="title"/>
          </p:nvPr>
        </p:nvSpPr>
        <p:spPr/>
        <p:txBody>
          <a:bodyPr/>
          <a:lstStyle/>
          <a:p>
            <a:r>
              <a:rPr lang="en-US" dirty="0">
                <a:solidFill>
                  <a:schemeClr val="accent2"/>
                </a:solidFill>
              </a:rPr>
              <a:t>GATHER IDEAS</a:t>
            </a:r>
          </a:p>
        </p:txBody>
      </p:sp>
      <p:sp>
        <p:nvSpPr>
          <p:cNvPr id="3" name="Content Placeholder 2">
            <a:extLst>
              <a:ext uri="{FF2B5EF4-FFF2-40B4-BE49-F238E27FC236}">
                <a16:creationId xmlns:a16="http://schemas.microsoft.com/office/drawing/2014/main" id="{E3C8F85E-0CF7-0848-B70F-F1F868F55D40}"/>
              </a:ext>
            </a:extLst>
          </p:cNvPr>
          <p:cNvSpPr>
            <a:spLocks noGrp="1"/>
          </p:cNvSpPr>
          <p:nvPr>
            <p:ph idx="1"/>
          </p:nvPr>
        </p:nvSpPr>
        <p:spPr/>
        <p:txBody>
          <a:bodyPr>
            <a:normAutofit fontScale="92500"/>
          </a:bodyPr>
          <a:lstStyle/>
          <a:p>
            <a:pPr marL="0" indent="0">
              <a:buNone/>
            </a:pPr>
            <a:r>
              <a:rPr lang="en-US" dirty="0"/>
              <a:t>Gather the images that your team chose together—either physically or take screenshots or pics.  After all images are gathered, take a moment to look at the collages of images. </a:t>
            </a:r>
          </a:p>
          <a:p>
            <a:pPr lvl="0"/>
            <a:r>
              <a:rPr lang="en-US" dirty="0"/>
              <a:t>What stands out to you? What are you drawn to?</a:t>
            </a:r>
          </a:p>
          <a:p>
            <a:pPr lvl="0"/>
            <a:r>
              <a:rPr lang="en-US" dirty="0"/>
              <a:t>What does this collage tell us about God and thriving? </a:t>
            </a:r>
          </a:p>
          <a:p>
            <a:pPr lvl="0"/>
            <a:r>
              <a:rPr lang="en-US" dirty="0"/>
              <a:t>What might these collages tell us about life in our church?  In our community? </a:t>
            </a:r>
          </a:p>
          <a:p>
            <a:r>
              <a:rPr lang="en-US" dirty="0"/>
              <a:t>Where do we experience this kind of thriving as a church—for our world? </a:t>
            </a:r>
          </a:p>
          <a:p>
            <a:r>
              <a:rPr lang="en-US" dirty="0"/>
              <a:t>Save your collage and your notes on your responses to the last three questions.</a:t>
            </a:r>
          </a:p>
          <a:p>
            <a:pPr lvl="0"/>
            <a:endParaRPr lang="en-US" dirty="0"/>
          </a:p>
          <a:p>
            <a:pPr lvl="0"/>
            <a:endParaRPr lang="en-US" dirty="0"/>
          </a:p>
          <a:p>
            <a:endParaRPr lang="en-US" dirty="0"/>
          </a:p>
          <a:p>
            <a:endParaRPr lang="en-US" dirty="0"/>
          </a:p>
        </p:txBody>
      </p:sp>
    </p:spTree>
    <p:extLst>
      <p:ext uri="{BB962C8B-B14F-4D97-AF65-F5344CB8AC3E}">
        <p14:creationId xmlns:p14="http://schemas.microsoft.com/office/powerpoint/2010/main" val="1459492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B36E9C-AF65-404D-8EFF-5634971D26EB}"/>
              </a:ext>
            </a:extLst>
          </p:cNvPr>
          <p:cNvSpPr>
            <a:spLocks noGrp="1"/>
          </p:cNvSpPr>
          <p:nvPr>
            <p:ph type="ctrTitle"/>
          </p:nvPr>
        </p:nvSpPr>
        <p:spPr>
          <a:xfrm>
            <a:off x="4038600" y="1939159"/>
            <a:ext cx="7644627" cy="2751086"/>
          </a:xfrm>
        </p:spPr>
        <p:txBody>
          <a:bodyPr>
            <a:normAutofit/>
          </a:bodyPr>
          <a:lstStyle/>
          <a:p>
            <a:pPr algn="r"/>
            <a:r>
              <a:rPr lang="en-US" dirty="0"/>
              <a:t>Community</a:t>
            </a:r>
          </a:p>
        </p:txBody>
      </p:sp>
      <p:sp>
        <p:nvSpPr>
          <p:cNvPr id="5" name="Subtitle 4">
            <a:extLst>
              <a:ext uri="{FF2B5EF4-FFF2-40B4-BE49-F238E27FC236}">
                <a16:creationId xmlns:a16="http://schemas.microsoft.com/office/drawing/2014/main" id="{DB8CBA93-CC67-BB44-832E-972528BFFBAC}"/>
              </a:ext>
            </a:extLst>
          </p:cNvPr>
          <p:cNvSpPr>
            <a:spLocks noGrp="1"/>
          </p:cNvSpPr>
          <p:nvPr>
            <p:ph type="subTitle" idx="1"/>
          </p:nvPr>
        </p:nvSpPr>
        <p:spPr>
          <a:xfrm>
            <a:off x="4038600" y="4782320"/>
            <a:ext cx="7644627" cy="1329443"/>
          </a:xfrm>
        </p:spPr>
        <p:txBody>
          <a:bodyPr>
            <a:normAutofit/>
          </a:bodyPr>
          <a:lstStyle/>
          <a:p>
            <a:pPr algn="r"/>
            <a:r>
              <a:rPr lang="en-US" dirty="0"/>
              <a:t>Acts 2</a:t>
            </a:r>
          </a:p>
        </p:txBody>
      </p:sp>
    </p:spTree>
    <p:extLst>
      <p:ext uri="{BB962C8B-B14F-4D97-AF65-F5344CB8AC3E}">
        <p14:creationId xmlns:p14="http://schemas.microsoft.com/office/powerpoint/2010/main" val="592701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50FD0-4B63-8343-BC28-7B4E0E1F8C65}"/>
              </a:ext>
            </a:extLst>
          </p:cNvPr>
          <p:cNvSpPr>
            <a:spLocks noGrp="1"/>
          </p:cNvSpPr>
          <p:nvPr>
            <p:ph type="title"/>
          </p:nvPr>
        </p:nvSpPr>
        <p:spPr/>
        <p:txBody>
          <a:bodyPr/>
          <a:lstStyle/>
          <a:p>
            <a:r>
              <a:rPr lang="en-US" dirty="0">
                <a:solidFill>
                  <a:schemeClr val="accent2"/>
                </a:solidFill>
              </a:rPr>
              <a:t>BEGIN</a:t>
            </a:r>
          </a:p>
        </p:txBody>
      </p:sp>
      <p:sp>
        <p:nvSpPr>
          <p:cNvPr id="4" name="Content Placeholder 3">
            <a:extLst>
              <a:ext uri="{FF2B5EF4-FFF2-40B4-BE49-F238E27FC236}">
                <a16:creationId xmlns:a16="http://schemas.microsoft.com/office/drawing/2014/main" id="{8672C2F0-0115-DE44-9895-7AD2DB40EEBF}"/>
              </a:ext>
            </a:extLst>
          </p:cNvPr>
          <p:cNvSpPr>
            <a:spLocks noGrp="1"/>
          </p:cNvSpPr>
          <p:nvPr>
            <p:ph idx="1"/>
          </p:nvPr>
        </p:nvSpPr>
        <p:spPr>
          <a:xfrm>
            <a:off x="838200" y="1436914"/>
            <a:ext cx="10515600" cy="4849585"/>
          </a:xfrm>
        </p:spPr>
        <p:txBody>
          <a:bodyPr>
            <a:normAutofit fontScale="32500" lnSpcReduction="20000"/>
          </a:bodyPr>
          <a:lstStyle/>
          <a:p>
            <a:pPr marL="0" indent="0">
              <a:buNone/>
            </a:pPr>
            <a:r>
              <a:rPr lang="en-US" sz="6400" dirty="0"/>
              <a:t>TAKE TIME TO PRAY</a:t>
            </a:r>
          </a:p>
          <a:p>
            <a:pPr marL="0" indent="0">
              <a:buNone/>
            </a:pPr>
            <a:r>
              <a:rPr lang="en-US" sz="6400" dirty="0"/>
              <a:t>Thank God for God’s presence among us.</a:t>
            </a:r>
          </a:p>
          <a:p>
            <a:pPr marL="0" indent="0">
              <a:buNone/>
            </a:pPr>
            <a:r>
              <a:rPr lang="en-US" sz="6400" dirty="0"/>
              <a:t>Ask God for wisdom in understanding what it means to thrive as a congregation and the courage to live into God’s grace in the world you created-- local, nationally and globally.</a:t>
            </a:r>
          </a:p>
          <a:p>
            <a:pPr marL="0" indent="0">
              <a:buNone/>
            </a:pPr>
            <a:endParaRPr lang="en-US" sz="6400" dirty="0"/>
          </a:p>
          <a:p>
            <a:pPr marL="0" indent="0">
              <a:buNone/>
            </a:pPr>
            <a:r>
              <a:rPr lang="en-US" sz="6400" dirty="0"/>
              <a:t> PICK AN IMAGE</a:t>
            </a:r>
          </a:p>
          <a:p>
            <a:pPr marL="0" indent="0">
              <a:buNone/>
            </a:pPr>
            <a:r>
              <a:rPr lang="en-US" sz="6400" dirty="0"/>
              <a:t>Look through the images and select whichever one “speaks” to or “resonates” with you about “community”. </a:t>
            </a:r>
          </a:p>
          <a:p>
            <a:pPr marL="0" indent="0">
              <a:buNone/>
            </a:pPr>
            <a:r>
              <a:rPr lang="en-US" sz="6400" dirty="0"/>
              <a:t> </a:t>
            </a:r>
          </a:p>
          <a:p>
            <a:pPr marL="0" indent="0">
              <a:buNone/>
            </a:pPr>
            <a:r>
              <a:rPr lang="en-US" sz="6400" dirty="0"/>
              <a:t>UNPACK IMAGES</a:t>
            </a:r>
          </a:p>
          <a:p>
            <a:pPr marL="0" indent="0">
              <a:buNone/>
            </a:pPr>
            <a:r>
              <a:rPr lang="en-US" sz="6400" dirty="0"/>
              <a:t>Take time for each person to share their picture. </a:t>
            </a:r>
          </a:p>
          <a:p>
            <a:pPr marL="0" indent="0">
              <a:buNone/>
            </a:pPr>
            <a:r>
              <a:rPr lang="en-US" sz="6400" dirty="0"/>
              <a:t>What excites you about your image?</a:t>
            </a:r>
          </a:p>
          <a:p>
            <a:pPr marL="0" indent="0">
              <a:buNone/>
            </a:pPr>
            <a:r>
              <a:rPr lang="en-US" sz="6400" dirty="0"/>
              <a:t> What’s the story of your image?</a:t>
            </a:r>
          </a:p>
          <a:p>
            <a:pPr marL="0" lvl="0" indent="0">
              <a:buNone/>
            </a:pPr>
            <a:r>
              <a:rPr lang="en-US" sz="6400" dirty="0"/>
              <a:t>What does your image say about the church?  </a:t>
            </a:r>
          </a:p>
          <a:p>
            <a:endParaRPr lang="en-US" dirty="0"/>
          </a:p>
        </p:txBody>
      </p:sp>
    </p:spTree>
    <p:extLst>
      <p:ext uri="{BB962C8B-B14F-4D97-AF65-F5344CB8AC3E}">
        <p14:creationId xmlns:p14="http://schemas.microsoft.com/office/powerpoint/2010/main" val="6395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66A1A3-1322-2344-A7C5-D8A4E0DC6945}"/>
              </a:ext>
            </a:extLst>
          </p:cNvPr>
          <p:cNvPicPr>
            <a:picLocks noChangeAspect="1"/>
          </p:cNvPicPr>
          <p:nvPr/>
        </p:nvPicPr>
        <p:blipFill>
          <a:blip r:embed="rId2"/>
          <a:stretch>
            <a:fillRect/>
          </a:stretch>
        </p:blipFill>
        <p:spPr>
          <a:xfrm>
            <a:off x="-237756" y="-126545"/>
            <a:ext cx="6029324" cy="4019549"/>
          </a:xfrm>
          <a:prstGeom prst="rect">
            <a:avLst/>
          </a:prstGeom>
        </p:spPr>
      </p:pic>
      <p:pic>
        <p:nvPicPr>
          <p:cNvPr id="9" name="Picture 8" descr="A picture containing grass, outdoor, tree, field&#10;&#10;Description automatically generated">
            <a:extLst>
              <a:ext uri="{FF2B5EF4-FFF2-40B4-BE49-F238E27FC236}">
                <a16:creationId xmlns:a16="http://schemas.microsoft.com/office/drawing/2014/main" id="{31790C69-EC70-CF4A-8287-03972AF898F6}"/>
              </a:ext>
            </a:extLst>
          </p:cNvPr>
          <p:cNvPicPr>
            <a:picLocks noChangeAspect="1"/>
          </p:cNvPicPr>
          <p:nvPr/>
        </p:nvPicPr>
        <p:blipFill>
          <a:blip r:embed="rId3"/>
          <a:stretch>
            <a:fillRect/>
          </a:stretch>
        </p:blipFill>
        <p:spPr>
          <a:xfrm>
            <a:off x="3306536" y="3922939"/>
            <a:ext cx="3913414" cy="2935061"/>
          </a:xfrm>
          <a:prstGeom prst="rect">
            <a:avLst/>
          </a:prstGeom>
        </p:spPr>
      </p:pic>
      <p:pic>
        <p:nvPicPr>
          <p:cNvPr id="11" name="Picture 10" descr="A picture containing road, outdoor, street, way&#10;&#10;Description automatically generated">
            <a:extLst>
              <a:ext uri="{FF2B5EF4-FFF2-40B4-BE49-F238E27FC236}">
                <a16:creationId xmlns:a16="http://schemas.microsoft.com/office/drawing/2014/main" id="{54D7CBEF-3E06-8B4C-B4C8-6E857F614267}"/>
              </a:ext>
            </a:extLst>
          </p:cNvPr>
          <p:cNvPicPr>
            <a:picLocks noChangeAspect="1"/>
          </p:cNvPicPr>
          <p:nvPr/>
        </p:nvPicPr>
        <p:blipFill>
          <a:blip r:embed="rId4"/>
          <a:stretch>
            <a:fillRect/>
          </a:stretch>
        </p:blipFill>
        <p:spPr>
          <a:xfrm>
            <a:off x="9190266" y="-44902"/>
            <a:ext cx="5225142" cy="3483428"/>
          </a:xfrm>
          <a:prstGeom prst="rect">
            <a:avLst/>
          </a:prstGeom>
        </p:spPr>
      </p:pic>
      <p:pic>
        <p:nvPicPr>
          <p:cNvPr id="13" name="Picture 12" descr="A picture containing person, indoor, hand&#10;&#10;Description automatically generated">
            <a:extLst>
              <a:ext uri="{FF2B5EF4-FFF2-40B4-BE49-F238E27FC236}">
                <a16:creationId xmlns:a16="http://schemas.microsoft.com/office/drawing/2014/main" id="{A7A15B38-7DCC-984E-9401-246E1EC3F870}"/>
              </a:ext>
            </a:extLst>
          </p:cNvPr>
          <p:cNvPicPr>
            <a:picLocks noChangeAspect="1"/>
          </p:cNvPicPr>
          <p:nvPr/>
        </p:nvPicPr>
        <p:blipFill>
          <a:blip r:embed="rId5"/>
          <a:stretch>
            <a:fillRect/>
          </a:stretch>
        </p:blipFill>
        <p:spPr>
          <a:xfrm>
            <a:off x="0" y="3863069"/>
            <a:ext cx="3306536" cy="2994931"/>
          </a:xfrm>
          <a:prstGeom prst="rect">
            <a:avLst/>
          </a:prstGeom>
        </p:spPr>
      </p:pic>
      <p:pic>
        <p:nvPicPr>
          <p:cNvPr id="3" name="Picture 2" descr="A picture containing person, indoor&#10;&#10;Description automatically generated">
            <a:extLst>
              <a:ext uri="{FF2B5EF4-FFF2-40B4-BE49-F238E27FC236}">
                <a16:creationId xmlns:a16="http://schemas.microsoft.com/office/drawing/2014/main" id="{AD129881-91E8-EB41-9B88-702A4009E132}"/>
              </a:ext>
            </a:extLst>
          </p:cNvPr>
          <p:cNvPicPr>
            <a:picLocks noChangeAspect="1"/>
          </p:cNvPicPr>
          <p:nvPr/>
        </p:nvPicPr>
        <p:blipFill>
          <a:blip r:embed="rId6"/>
          <a:stretch>
            <a:fillRect/>
          </a:stretch>
        </p:blipFill>
        <p:spPr>
          <a:xfrm>
            <a:off x="4167258" y="-126545"/>
            <a:ext cx="5650790" cy="4049484"/>
          </a:xfrm>
          <a:prstGeom prst="rect">
            <a:avLst/>
          </a:prstGeom>
        </p:spPr>
      </p:pic>
      <p:pic>
        <p:nvPicPr>
          <p:cNvPr id="17" name="Picture 16" descr="A picture containing person, group, crowd, posing&#10;&#10;Description automatically generated">
            <a:extLst>
              <a:ext uri="{FF2B5EF4-FFF2-40B4-BE49-F238E27FC236}">
                <a16:creationId xmlns:a16="http://schemas.microsoft.com/office/drawing/2014/main" id="{D4301168-A7F5-0149-B895-447E4E2F93D5}"/>
              </a:ext>
            </a:extLst>
          </p:cNvPr>
          <p:cNvPicPr>
            <a:picLocks noChangeAspect="1"/>
          </p:cNvPicPr>
          <p:nvPr/>
        </p:nvPicPr>
        <p:blipFill>
          <a:blip r:embed="rId7"/>
          <a:stretch>
            <a:fillRect/>
          </a:stretch>
        </p:blipFill>
        <p:spPr>
          <a:xfrm>
            <a:off x="6992653" y="3429001"/>
            <a:ext cx="5650790" cy="3464380"/>
          </a:xfrm>
          <a:prstGeom prst="rect">
            <a:avLst/>
          </a:prstGeom>
        </p:spPr>
      </p:pic>
      <p:pic>
        <p:nvPicPr>
          <p:cNvPr id="19" name="Picture 18">
            <a:extLst>
              <a:ext uri="{FF2B5EF4-FFF2-40B4-BE49-F238E27FC236}">
                <a16:creationId xmlns:a16="http://schemas.microsoft.com/office/drawing/2014/main" id="{218FC2B5-75DB-534B-BD0A-74506993681C}"/>
              </a:ext>
            </a:extLst>
          </p:cNvPr>
          <p:cNvPicPr>
            <a:picLocks noChangeAspect="1"/>
          </p:cNvPicPr>
          <p:nvPr/>
        </p:nvPicPr>
        <p:blipFill>
          <a:blip r:embed="rId8"/>
          <a:stretch>
            <a:fillRect/>
          </a:stretch>
        </p:blipFill>
        <p:spPr>
          <a:xfrm>
            <a:off x="-715919" y="-161926"/>
            <a:ext cx="4883177" cy="4049484"/>
          </a:xfrm>
          <a:prstGeom prst="rect">
            <a:avLst/>
          </a:prstGeom>
        </p:spPr>
      </p:pic>
    </p:spTree>
    <p:extLst>
      <p:ext uri="{BB962C8B-B14F-4D97-AF65-F5344CB8AC3E}">
        <p14:creationId xmlns:p14="http://schemas.microsoft.com/office/powerpoint/2010/main" val="2149375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21E0B-286E-8B4F-9C2D-798E7CE32FD0}"/>
              </a:ext>
            </a:extLst>
          </p:cNvPr>
          <p:cNvSpPr>
            <a:spLocks noGrp="1"/>
          </p:cNvSpPr>
          <p:nvPr>
            <p:ph type="title"/>
          </p:nvPr>
        </p:nvSpPr>
        <p:spPr>
          <a:xfrm>
            <a:off x="686834" y="1153572"/>
            <a:ext cx="3200400" cy="4461163"/>
          </a:xfrm>
        </p:spPr>
        <p:txBody>
          <a:bodyPr>
            <a:normAutofit/>
          </a:bodyPr>
          <a:lstStyle/>
          <a:p>
            <a:r>
              <a:rPr lang="en-US">
                <a:solidFill>
                  <a:srgbClr val="FFFFFF"/>
                </a:solidFill>
              </a:rPr>
              <a:t>Acts 2: 39-47</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658A22-1613-9446-B655-30BF1A910144}"/>
              </a:ext>
            </a:extLst>
          </p:cNvPr>
          <p:cNvSpPr>
            <a:spLocks noGrp="1"/>
          </p:cNvSpPr>
          <p:nvPr>
            <p:ph idx="1"/>
          </p:nvPr>
        </p:nvSpPr>
        <p:spPr>
          <a:xfrm>
            <a:off x="4447308" y="591344"/>
            <a:ext cx="6906491" cy="5585619"/>
          </a:xfrm>
        </p:spPr>
        <p:txBody>
          <a:bodyPr anchor="ctr">
            <a:normAutofit/>
          </a:bodyPr>
          <a:lstStyle/>
          <a:p>
            <a:pPr marL="0" indent="0">
              <a:buNone/>
            </a:pPr>
            <a:r>
              <a:rPr lang="en-US" sz="1800"/>
              <a:t>Peter said to them, “Repent, and be baptized every one of you in the name of Jesus Christ so that your sins may be forgiven; and you will receive the gift of the Holy Spirit. </a:t>
            </a:r>
            <a:r>
              <a:rPr lang="en-US" sz="1800" b="1" baseline="30000"/>
              <a:t> </a:t>
            </a:r>
            <a:r>
              <a:rPr lang="en-US" sz="1800"/>
              <a:t>For the promise is for you, for your children, and for all who are far away, everyone whom the Lord our God calls to him.” </a:t>
            </a:r>
            <a:r>
              <a:rPr lang="en-US" sz="1800" b="1" baseline="30000"/>
              <a:t> </a:t>
            </a:r>
            <a:r>
              <a:rPr lang="en-US" sz="1800"/>
              <a:t>And he testified with many other arguments and exhorted them, saying, “Save yourselves from this corrupt generation.” </a:t>
            </a:r>
            <a:r>
              <a:rPr lang="en-US" sz="1800" b="1" baseline="30000"/>
              <a:t> </a:t>
            </a:r>
            <a:r>
              <a:rPr lang="en-US" sz="1800"/>
              <a:t>So those who welcomed his message were baptized, and that day about three thousand persons were added. They devoted themselves to the apostles’ teaching and fellowship, to the breaking of bread and the prayers.</a:t>
            </a:r>
            <a:endParaRPr lang="en-US" sz="1800" b="1"/>
          </a:p>
          <a:p>
            <a:pPr marL="0" indent="0">
              <a:buNone/>
            </a:pPr>
            <a:endParaRPr lang="en-US" sz="1800" b="1" baseline="30000"/>
          </a:p>
          <a:p>
            <a:pPr marL="0" indent="0">
              <a:buNone/>
            </a:pPr>
            <a:r>
              <a:rPr lang="en-US" sz="1800" b="1" baseline="30000"/>
              <a:t> </a:t>
            </a:r>
            <a:r>
              <a:rPr lang="en-US" sz="1800"/>
              <a:t>Awe came upon everyone, because many wonders and signs were being done by the apostles. </a:t>
            </a:r>
            <a:r>
              <a:rPr lang="en-US" sz="1800" b="1" baseline="30000"/>
              <a:t> </a:t>
            </a:r>
            <a:r>
              <a:rPr lang="en-US" sz="1800"/>
              <a:t>All who believed were together and had all things in common; they would sell their possessions and goods and distribute the proceeds</a:t>
            </a:r>
            <a:r>
              <a:rPr lang="en-US" sz="1800" baseline="30000"/>
              <a:t> </a:t>
            </a:r>
            <a:r>
              <a:rPr lang="en-US" sz="1800"/>
              <a:t>to all, as any had need. Day by day, as they spent much time together in the temple, they broke bread at home and ate their food with glad and generous hearts, </a:t>
            </a:r>
            <a:r>
              <a:rPr lang="en-US" sz="1800" b="1" baseline="30000"/>
              <a:t> </a:t>
            </a:r>
            <a:r>
              <a:rPr lang="en-US" sz="1800"/>
              <a:t>praising God and having the goodwill of all the people. And day by day the Lord added to their number those who were being saved.</a:t>
            </a:r>
          </a:p>
          <a:p>
            <a:endParaRPr lang="en-US" sz="1800"/>
          </a:p>
        </p:txBody>
      </p:sp>
    </p:spTree>
    <p:extLst>
      <p:ext uri="{BB962C8B-B14F-4D97-AF65-F5344CB8AC3E}">
        <p14:creationId xmlns:p14="http://schemas.microsoft.com/office/powerpoint/2010/main" val="2869415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0A14-C653-6942-9876-5FC3FF600C92}"/>
              </a:ext>
            </a:extLst>
          </p:cNvPr>
          <p:cNvSpPr>
            <a:spLocks noGrp="1"/>
          </p:cNvSpPr>
          <p:nvPr>
            <p:ph type="title"/>
          </p:nvPr>
        </p:nvSpPr>
        <p:spPr/>
        <p:txBody>
          <a:bodyPr/>
          <a:lstStyle/>
          <a:p>
            <a:r>
              <a:rPr lang="en-US" b="1" dirty="0">
                <a:solidFill>
                  <a:schemeClr val="accent2"/>
                </a:solidFill>
              </a:rPr>
              <a:t>QUESTIONS</a:t>
            </a:r>
          </a:p>
        </p:txBody>
      </p:sp>
      <p:sp>
        <p:nvSpPr>
          <p:cNvPr id="3" name="Content Placeholder 2">
            <a:extLst>
              <a:ext uri="{FF2B5EF4-FFF2-40B4-BE49-F238E27FC236}">
                <a16:creationId xmlns:a16="http://schemas.microsoft.com/office/drawing/2014/main" id="{934EEB61-259B-C44D-AECA-66EC0D7D1C89}"/>
              </a:ext>
            </a:extLst>
          </p:cNvPr>
          <p:cNvSpPr>
            <a:spLocks noGrp="1"/>
          </p:cNvSpPr>
          <p:nvPr>
            <p:ph idx="1"/>
          </p:nvPr>
        </p:nvSpPr>
        <p:spPr/>
        <p:txBody>
          <a:bodyPr>
            <a:normAutofit lnSpcReduction="10000"/>
          </a:bodyPr>
          <a:lstStyle/>
          <a:p>
            <a:pPr marL="0" indent="0">
              <a:buNone/>
            </a:pPr>
            <a:r>
              <a:rPr lang="en-US" sz="4500" dirty="0">
                <a:latin typeface="Helvetica" pitchFamily="2" charset="0"/>
              </a:rPr>
              <a:t> REFLECT ON SCRIPTURE </a:t>
            </a:r>
          </a:p>
          <a:p>
            <a:r>
              <a:rPr lang="en-US" sz="4000" dirty="0"/>
              <a:t>How did the early church respond to needs</a:t>
            </a:r>
          </a:p>
          <a:p>
            <a:r>
              <a:rPr lang="en-US" sz="4000" dirty="0"/>
              <a:t>What beliefs about Jesus fortified their them? </a:t>
            </a:r>
          </a:p>
          <a:p>
            <a:r>
              <a:rPr lang="en-US" sz="4000" dirty="0"/>
              <a:t>Besides beliefs, are there other keys to their sense of community?    </a:t>
            </a:r>
          </a:p>
          <a:p>
            <a:r>
              <a:rPr lang="en-US" sz="4000" dirty="0"/>
              <a:t>If you could add one thing to your image to make it even better, what would it be?</a:t>
            </a:r>
          </a:p>
          <a:p>
            <a:pPr marL="0" indent="0">
              <a:buNone/>
            </a:pPr>
            <a:endParaRPr lang="en-US" sz="6400" dirty="0"/>
          </a:p>
          <a:p>
            <a:endParaRPr lang="en-US" dirty="0"/>
          </a:p>
        </p:txBody>
      </p:sp>
    </p:spTree>
    <p:extLst>
      <p:ext uri="{BB962C8B-B14F-4D97-AF65-F5344CB8AC3E}">
        <p14:creationId xmlns:p14="http://schemas.microsoft.com/office/powerpoint/2010/main" val="13158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821E0B-286E-8B4F-9C2D-798E7CE32FD0}"/>
              </a:ext>
            </a:extLst>
          </p:cNvPr>
          <p:cNvSpPr>
            <a:spLocks noGrp="1"/>
          </p:cNvSpPr>
          <p:nvPr>
            <p:ph type="title"/>
          </p:nvPr>
        </p:nvSpPr>
        <p:spPr>
          <a:xfrm>
            <a:off x="326571" y="643467"/>
            <a:ext cx="3955081" cy="5571066"/>
          </a:xfrm>
        </p:spPr>
        <p:txBody>
          <a:bodyPr>
            <a:normAutofit/>
          </a:bodyPr>
          <a:lstStyle/>
          <a:p>
            <a:r>
              <a:rPr lang="en-US" sz="3200" b="1" dirty="0">
                <a:solidFill>
                  <a:srgbClr val="FFFFFF"/>
                </a:solidFill>
                <a:latin typeface="Helvetica" pitchFamily="2" charset="0"/>
              </a:rPr>
              <a:t>THRIVING CONVERSATIONS</a:t>
            </a:r>
          </a:p>
        </p:txBody>
      </p:sp>
      <p:sp>
        <p:nvSpPr>
          <p:cNvPr id="20" name="Rectangle: Rounded Corners 19">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B0905AE4-7167-4E9E-92DA-C2491CD9E205}"/>
              </a:ext>
            </a:extLst>
          </p:cNvPr>
          <p:cNvGraphicFramePr>
            <a:graphicFrameLocks noGrp="1"/>
          </p:cNvGraphicFramePr>
          <p:nvPr>
            <p:ph idx="1"/>
            <p:extLst>
              <p:ext uri="{D42A27DB-BD31-4B8C-83A1-F6EECF244321}">
                <p14:modId xmlns:p14="http://schemas.microsoft.com/office/powerpoint/2010/main" val="3135789718"/>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0085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3DDE-16A7-5143-86D7-6627009F8E7F}"/>
              </a:ext>
            </a:extLst>
          </p:cNvPr>
          <p:cNvSpPr>
            <a:spLocks noGrp="1"/>
          </p:cNvSpPr>
          <p:nvPr>
            <p:ph type="title"/>
          </p:nvPr>
        </p:nvSpPr>
        <p:spPr/>
        <p:txBody>
          <a:bodyPr/>
          <a:lstStyle/>
          <a:p>
            <a:r>
              <a:rPr lang="en-US" dirty="0">
                <a:solidFill>
                  <a:schemeClr val="accent2"/>
                </a:solidFill>
              </a:rPr>
              <a:t>GATHER IDEAS</a:t>
            </a:r>
          </a:p>
        </p:txBody>
      </p:sp>
      <p:sp>
        <p:nvSpPr>
          <p:cNvPr id="3" name="Content Placeholder 2">
            <a:extLst>
              <a:ext uri="{FF2B5EF4-FFF2-40B4-BE49-F238E27FC236}">
                <a16:creationId xmlns:a16="http://schemas.microsoft.com/office/drawing/2014/main" id="{E3C8F85E-0CF7-0848-B70F-F1F868F55D40}"/>
              </a:ext>
            </a:extLst>
          </p:cNvPr>
          <p:cNvSpPr>
            <a:spLocks noGrp="1"/>
          </p:cNvSpPr>
          <p:nvPr>
            <p:ph idx="1"/>
          </p:nvPr>
        </p:nvSpPr>
        <p:spPr/>
        <p:txBody>
          <a:bodyPr>
            <a:normAutofit fontScale="92500" lnSpcReduction="20000"/>
          </a:bodyPr>
          <a:lstStyle/>
          <a:p>
            <a:pPr marL="0" indent="0">
              <a:buNone/>
            </a:pPr>
            <a:r>
              <a:rPr lang="en-US" dirty="0"/>
              <a:t>Gather the images that your team chose together—either physically or take screenshots or pics.  After all images are gathered, take a moment to look at the collages of images. </a:t>
            </a:r>
          </a:p>
          <a:p>
            <a:pPr marL="0" indent="0">
              <a:buNone/>
            </a:pPr>
            <a:endParaRPr lang="en-US" dirty="0"/>
          </a:p>
          <a:p>
            <a:pPr lvl="0"/>
            <a:r>
              <a:rPr lang="en-US" dirty="0"/>
              <a:t>Are there additional images about Christian community that you want to add?  </a:t>
            </a:r>
          </a:p>
          <a:p>
            <a:pPr lvl="0"/>
            <a:r>
              <a:rPr lang="en-US" dirty="0"/>
              <a:t>Write down how these images reflect community of YOUR church?  Be specific.</a:t>
            </a:r>
          </a:p>
          <a:p>
            <a:pPr lvl="0"/>
            <a:r>
              <a:rPr lang="en-US" dirty="0"/>
              <a:t>What does this collage tell us about God and thriving? </a:t>
            </a:r>
          </a:p>
          <a:p>
            <a:r>
              <a:rPr lang="en-US" dirty="0"/>
              <a:t>Where do we experience this kind of thriving as a church—for our world? </a:t>
            </a:r>
          </a:p>
          <a:p>
            <a:r>
              <a:rPr lang="en-US" dirty="0"/>
              <a:t>Save your collage and your notes on your responses to the last three questions.</a:t>
            </a:r>
          </a:p>
          <a:p>
            <a:pPr lvl="0"/>
            <a:endParaRPr lang="en-US" dirty="0"/>
          </a:p>
          <a:p>
            <a:pPr lvl="0"/>
            <a:endParaRPr lang="en-US" dirty="0"/>
          </a:p>
          <a:p>
            <a:endParaRPr lang="en-US" dirty="0"/>
          </a:p>
          <a:p>
            <a:endParaRPr lang="en-US" dirty="0"/>
          </a:p>
        </p:txBody>
      </p:sp>
    </p:spTree>
    <p:extLst>
      <p:ext uri="{BB962C8B-B14F-4D97-AF65-F5344CB8AC3E}">
        <p14:creationId xmlns:p14="http://schemas.microsoft.com/office/powerpoint/2010/main" val="1004472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B36E9C-AF65-404D-8EFF-5634971D26EB}"/>
              </a:ext>
            </a:extLst>
          </p:cNvPr>
          <p:cNvSpPr>
            <a:spLocks noGrp="1"/>
          </p:cNvSpPr>
          <p:nvPr>
            <p:ph type="ctrTitle"/>
          </p:nvPr>
        </p:nvSpPr>
        <p:spPr>
          <a:xfrm>
            <a:off x="4038600" y="1939159"/>
            <a:ext cx="7644627" cy="2751086"/>
          </a:xfrm>
        </p:spPr>
        <p:txBody>
          <a:bodyPr>
            <a:normAutofit/>
          </a:bodyPr>
          <a:lstStyle/>
          <a:p>
            <a:pPr algn="r"/>
            <a:r>
              <a:rPr lang="en-US" dirty="0"/>
              <a:t>THRIVING</a:t>
            </a:r>
          </a:p>
        </p:txBody>
      </p:sp>
      <p:sp>
        <p:nvSpPr>
          <p:cNvPr id="5" name="Subtitle 4">
            <a:extLst>
              <a:ext uri="{FF2B5EF4-FFF2-40B4-BE49-F238E27FC236}">
                <a16:creationId xmlns:a16="http://schemas.microsoft.com/office/drawing/2014/main" id="{DB8CBA93-CC67-BB44-832E-972528BFFBAC}"/>
              </a:ext>
            </a:extLst>
          </p:cNvPr>
          <p:cNvSpPr>
            <a:spLocks noGrp="1"/>
          </p:cNvSpPr>
          <p:nvPr>
            <p:ph type="subTitle" idx="1"/>
          </p:nvPr>
        </p:nvSpPr>
        <p:spPr>
          <a:xfrm>
            <a:off x="4038600" y="4782320"/>
            <a:ext cx="7644627" cy="1329443"/>
          </a:xfrm>
        </p:spPr>
        <p:txBody>
          <a:bodyPr>
            <a:normAutofit/>
          </a:bodyPr>
          <a:lstStyle/>
          <a:p>
            <a:pPr algn="r"/>
            <a:r>
              <a:rPr lang="en-US" dirty="0"/>
              <a:t>REVELATION 20</a:t>
            </a:r>
          </a:p>
        </p:txBody>
      </p:sp>
    </p:spTree>
    <p:extLst>
      <p:ext uri="{BB962C8B-B14F-4D97-AF65-F5344CB8AC3E}">
        <p14:creationId xmlns:p14="http://schemas.microsoft.com/office/powerpoint/2010/main" val="3864025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50FD0-4B63-8343-BC28-7B4E0E1F8C65}"/>
              </a:ext>
            </a:extLst>
          </p:cNvPr>
          <p:cNvSpPr>
            <a:spLocks noGrp="1"/>
          </p:cNvSpPr>
          <p:nvPr>
            <p:ph type="title"/>
          </p:nvPr>
        </p:nvSpPr>
        <p:spPr>
          <a:xfrm>
            <a:off x="838200" y="365126"/>
            <a:ext cx="10515600" cy="679904"/>
          </a:xfrm>
        </p:spPr>
        <p:txBody>
          <a:bodyPr>
            <a:normAutofit fontScale="90000"/>
          </a:bodyPr>
          <a:lstStyle/>
          <a:p>
            <a:r>
              <a:rPr lang="en-US" dirty="0">
                <a:solidFill>
                  <a:schemeClr val="accent2"/>
                </a:solidFill>
              </a:rPr>
              <a:t>BEGIN</a:t>
            </a:r>
          </a:p>
        </p:txBody>
      </p:sp>
      <p:sp>
        <p:nvSpPr>
          <p:cNvPr id="4" name="Content Placeholder 3">
            <a:extLst>
              <a:ext uri="{FF2B5EF4-FFF2-40B4-BE49-F238E27FC236}">
                <a16:creationId xmlns:a16="http://schemas.microsoft.com/office/drawing/2014/main" id="{8672C2F0-0115-DE44-9895-7AD2DB40EEBF}"/>
              </a:ext>
            </a:extLst>
          </p:cNvPr>
          <p:cNvSpPr>
            <a:spLocks noGrp="1"/>
          </p:cNvSpPr>
          <p:nvPr>
            <p:ph idx="1"/>
          </p:nvPr>
        </p:nvSpPr>
        <p:spPr>
          <a:xfrm>
            <a:off x="838200" y="1045030"/>
            <a:ext cx="10515600" cy="5241469"/>
          </a:xfrm>
        </p:spPr>
        <p:txBody>
          <a:bodyPr>
            <a:normAutofit fontScale="25000" lnSpcReduction="20000"/>
          </a:bodyPr>
          <a:lstStyle/>
          <a:p>
            <a:pPr marL="0" indent="0">
              <a:buNone/>
            </a:pPr>
            <a:r>
              <a:rPr lang="en-US" sz="9600" dirty="0"/>
              <a:t>TAKE TIME TO PRAY</a:t>
            </a:r>
          </a:p>
          <a:p>
            <a:pPr marL="0" indent="0">
              <a:buNone/>
            </a:pPr>
            <a:r>
              <a:rPr lang="en-US" sz="9600" dirty="0"/>
              <a:t>Thank God for God’s presence among us.</a:t>
            </a:r>
          </a:p>
          <a:p>
            <a:pPr marL="0" indent="0">
              <a:buNone/>
            </a:pPr>
            <a:r>
              <a:rPr lang="en-US" sz="9600" dirty="0"/>
              <a:t>Ask God for wisdom in understanding what it means to thrive as a congregation and the courage to live into God’s grace in the world you created-- local, nationally and globally.</a:t>
            </a:r>
          </a:p>
          <a:p>
            <a:pPr marL="0" indent="0">
              <a:buNone/>
            </a:pPr>
            <a:endParaRPr lang="en-US" sz="9600" dirty="0"/>
          </a:p>
          <a:p>
            <a:pPr marL="0" indent="0">
              <a:buNone/>
            </a:pPr>
            <a:r>
              <a:rPr lang="en-US" sz="9600" dirty="0"/>
              <a:t>PICK AN IMAGE</a:t>
            </a:r>
          </a:p>
          <a:p>
            <a:pPr marL="0" indent="0">
              <a:buNone/>
            </a:pPr>
            <a:r>
              <a:rPr lang="en-US" sz="9600" dirty="0"/>
              <a:t>Look through the images and select whichever one “speaks” to or “resonates” with you about what PARADISE looks like for you</a:t>
            </a:r>
          </a:p>
          <a:p>
            <a:pPr marL="0" indent="0">
              <a:buNone/>
            </a:pPr>
            <a:r>
              <a:rPr lang="en-US" sz="9600" dirty="0"/>
              <a:t> UNPACK IMAGES   Take time for each person to share their picture. </a:t>
            </a:r>
          </a:p>
          <a:p>
            <a:pPr marL="0" indent="0">
              <a:buNone/>
            </a:pPr>
            <a:r>
              <a:rPr lang="en-US" sz="9600" dirty="0"/>
              <a:t>What drew you to your image?</a:t>
            </a:r>
          </a:p>
          <a:p>
            <a:pPr marL="0" indent="0">
              <a:buNone/>
            </a:pPr>
            <a:r>
              <a:rPr lang="en-US" sz="9600" dirty="0"/>
              <a:t>What’s the story of your image?</a:t>
            </a:r>
          </a:p>
          <a:p>
            <a:pPr marL="0" indent="0">
              <a:buNone/>
            </a:pPr>
            <a:r>
              <a:rPr lang="en-US" sz="9600" dirty="0"/>
              <a:t> What does your image say about your thriving?</a:t>
            </a:r>
          </a:p>
          <a:p>
            <a:pPr marL="0" indent="0">
              <a:buNone/>
            </a:pPr>
            <a:r>
              <a:rPr lang="en-US" sz="9600" dirty="0"/>
              <a:t>Read Revelation 21 together.     </a:t>
            </a:r>
          </a:p>
          <a:p>
            <a:pPr marL="0" lvl="0" indent="0">
              <a:buNone/>
            </a:pPr>
            <a:endParaRPr lang="en-US" sz="6400" dirty="0"/>
          </a:p>
          <a:p>
            <a:endParaRPr lang="en-US" dirty="0"/>
          </a:p>
        </p:txBody>
      </p:sp>
    </p:spTree>
    <p:extLst>
      <p:ext uri="{BB962C8B-B14F-4D97-AF65-F5344CB8AC3E}">
        <p14:creationId xmlns:p14="http://schemas.microsoft.com/office/powerpoint/2010/main" val="2731671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23F7D5-0574-0744-8A77-97FE2C9CF5EC}"/>
              </a:ext>
            </a:extLst>
          </p:cNvPr>
          <p:cNvPicPr>
            <a:picLocks noChangeAspect="1"/>
          </p:cNvPicPr>
          <p:nvPr/>
        </p:nvPicPr>
        <p:blipFill>
          <a:blip r:embed="rId3"/>
          <a:stretch>
            <a:fillRect/>
          </a:stretch>
        </p:blipFill>
        <p:spPr>
          <a:xfrm>
            <a:off x="8991600" y="0"/>
            <a:ext cx="3200400" cy="2286000"/>
          </a:xfrm>
          <a:prstGeom prst="rect">
            <a:avLst/>
          </a:prstGeom>
        </p:spPr>
      </p:pic>
      <p:pic>
        <p:nvPicPr>
          <p:cNvPr id="8" name="Picture 7">
            <a:extLst>
              <a:ext uri="{FF2B5EF4-FFF2-40B4-BE49-F238E27FC236}">
                <a16:creationId xmlns:a16="http://schemas.microsoft.com/office/drawing/2014/main" id="{0D87B2CF-C0E9-F940-AC50-DD49A8EB3D33}"/>
              </a:ext>
            </a:extLst>
          </p:cNvPr>
          <p:cNvPicPr>
            <a:picLocks noChangeAspect="1"/>
          </p:cNvPicPr>
          <p:nvPr/>
        </p:nvPicPr>
        <p:blipFill>
          <a:blip r:embed="rId4"/>
          <a:stretch>
            <a:fillRect/>
          </a:stretch>
        </p:blipFill>
        <p:spPr>
          <a:xfrm flipH="1">
            <a:off x="5295103" y="-138538"/>
            <a:ext cx="3734596" cy="2653485"/>
          </a:xfrm>
          <a:prstGeom prst="rect">
            <a:avLst/>
          </a:prstGeom>
        </p:spPr>
      </p:pic>
      <p:pic>
        <p:nvPicPr>
          <p:cNvPr id="10" name="Picture 9" descr="A picture containing grass, water, outdoor, mammal&#10;&#10;Description automatically generated">
            <a:extLst>
              <a:ext uri="{FF2B5EF4-FFF2-40B4-BE49-F238E27FC236}">
                <a16:creationId xmlns:a16="http://schemas.microsoft.com/office/drawing/2014/main" id="{ECF6A4CA-374A-9B42-9273-31FF25FF3926}"/>
              </a:ext>
            </a:extLst>
          </p:cNvPr>
          <p:cNvPicPr>
            <a:picLocks noChangeAspect="1"/>
          </p:cNvPicPr>
          <p:nvPr/>
        </p:nvPicPr>
        <p:blipFill>
          <a:blip r:embed="rId5"/>
          <a:stretch>
            <a:fillRect/>
          </a:stretch>
        </p:blipFill>
        <p:spPr>
          <a:xfrm>
            <a:off x="12587287" y="4572950"/>
            <a:ext cx="3519487" cy="2226947"/>
          </a:xfrm>
          <a:prstGeom prst="rect">
            <a:avLst/>
          </a:prstGeom>
        </p:spPr>
      </p:pic>
      <p:pic>
        <p:nvPicPr>
          <p:cNvPr id="12" name="Picture 11" descr="A person kissing a person on the cheek&#10;&#10;Description automatically generated">
            <a:extLst>
              <a:ext uri="{FF2B5EF4-FFF2-40B4-BE49-F238E27FC236}">
                <a16:creationId xmlns:a16="http://schemas.microsoft.com/office/drawing/2014/main" id="{9C4A1FB0-19E7-D345-8728-018C477C95BA}"/>
              </a:ext>
            </a:extLst>
          </p:cNvPr>
          <p:cNvPicPr>
            <a:picLocks noChangeAspect="1"/>
          </p:cNvPicPr>
          <p:nvPr/>
        </p:nvPicPr>
        <p:blipFill>
          <a:blip r:embed="rId6"/>
          <a:stretch>
            <a:fillRect/>
          </a:stretch>
        </p:blipFill>
        <p:spPr>
          <a:xfrm>
            <a:off x="5238212" y="4603849"/>
            <a:ext cx="3557588" cy="2637853"/>
          </a:xfrm>
          <a:prstGeom prst="rect">
            <a:avLst/>
          </a:prstGeom>
        </p:spPr>
      </p:pic>
      <p:pic>
        <p:nvPicPr>
          <p:cNvPr id="14" name="Picture 13" descr="A butterfly on a flower&#10;&#10;Description automatically generated">
            <a:extLst>
              <a:ext uri="{FF2B5EF4-FFF2-40B4-BE49-F238E27FC236}">
                <a16:creationId xmlns:a16="http://schemas.microsoft.com/office/drawing/2014/main" id="{E7CF35DC-2D6B-BB45-9941-5D7C0C35F645}"/>
              </a:ext>
            </a:extLst>
          </p:cNvPr>
          <p:cNvPicPr>
            <a:picLocks noChangeAspect="1"/>
          </p:cNvPicPr>
          <p:nvPr/>
        </p:nvPicPr>
        <p:blipFill>
          <a:blip r:embed="rId7"/>
          <a:stretch>
            <a:fillRect/>
          </a:stretch>
        </p:blipFill>
        <p:spPr>
          <a:xfrm>
            <a:off x="-279939" y="4529138"/>
            <a:ext cx="3519488" cy="2637853"/>
          </a:xfrm>
          <a:prstGeom prst="rect">
            <a:avLst/>
          </a:prstGeom>
        </p:spPr>
      </p:pic>
      <p:pic>
        <p:nvPicPr>
          <p:cNvPr id="16" name="Picture 15" descr="A hand holding an apple&#10;&#10;Description automatically generated">
            <a:extLst>
              <a:ext uri="{FF2B5EF4-FFF2-40B4-BE49-F238E27FC236}">
                <a16:creationId xmlns:a16="http://schemas.microsoft.com/office/drawing/2014/main" id="{6551FB61-2190-F74B-8656-E042FA230A78}"/>
              </a:ext>
            </a:extLst>
          </p:cNvPr>
          <p:cNvPicPr>
            <a:picLocks noChangeAspect="1"/>
          </p:cNvPicPr>
          <p:nvPr/>
        </p:nvPicPr>
        <p:blipFill>
          <a:blip r:embed="rId8"/>
          <a:stretch>
            <a:fillRect/>
          </a:stretch>
        </p:blipFill>
        <p:spPr>
          <a:xfrm>
            <a:off x="-125614" y="-48476"/>
            <a:ext cx="3103735" cy="2377338"/>
          </a:xfrm>
          <a:prstGeom prst="rect">
            <a:avLst/>
          </a:prstGeom>
        </p:spPr>
      </p:pic>
      <p:pic>
        <p:nvPicPr>
          <p:cNvPr id="18" name="Picture 17">
            <a:extLst>
              <a:ext uri="{FF2B5EF4-FFF2-40B4-BE49-F238E27FC236}">
                <a16:creationId xmlns:a16="http://schemas.microsoft.com/office/drawing/2014/main" id="{A64F8B76-F488-1842-A7BF-19FE772E7F4B}"/>
              </a:ext>
            </a:extLst>
          </p:cNvPr>
          <p:cNvPicPr>
            <a:picLocks noChangeAspect="1"/>
          </p:cNvPicPr>
          <p:nvPr/>
        </p:nvPicPr>
        <p:blipFill>
          <a:blip r:embed="rId9"/>
          <a:stretch>
            <a:fillRect/>
          </a:stretch>
        </p:blipFill>
        <p:spPr>
          <a:xfrm>
            <a:off x="5295103" y="2088902"/>
            <a:ext cx="3959759" cy="2514947"/>
          </a:xfrm>
          <a:prstGeom prst="rect">
            <a:avLst/>
          </a:prstGeom>
        </p:spPr>
      </p:pic>
      <p:pic>
        <p:nvPicPr>
          <p:cNvPr id="20" name="Picture 19" descr="A picture containing sky, outdoor, water, table&#10;&#10;Description automatically generated">
            <a:extLst>
              <a:ext uri="{FF2B5EF4-FFF2-40B4-BE49-F238E27FC236}">
                <a16:creationId xmlns:a16="http://schemas.microsoft.com/office/drawing/2014/main" id="{84C36B74-8703-D640-BABA-DCDEC64F957C}"/>
              </a:ext>
            </a:extLst>
          </p:cNvPr>
          <p:cNvPicPr>
            <a:picLocks noChangeAspect="1"/>
          </p:cNvPicPr>
          <p:nvPr/>
        </p:nvPicPr>
        <p:blipFill>
          <a:blip r:embed="rId10"/>
          <a:stretch>
            <a:fillRect/>
          </a:stretch>
        </p:blipFill>
        <p:spPr>
          <a:xfrm>
            <a:off x="-106822" y="2256475"/>
            <a:ext cx="3103735" cy="2323530"/>
          </a:xfrm>
          <a:prstGeom prst="rect">
            <a:avLst/>
          </a:prstGeom>
        </p:spPr>
      </p:pic>
      <p:pic>
        <p:nvPicPr>
          <p:cNvPr id="24" name="Picture 23">
            <a:extLst>
              <a:ext uri="{FF2B5EF4-FFF2-40B4-BE49-F238E27FC236}">
                <a16:creationId xmlns:a16="http://schemas.microsoft.com/office/drawing/2014/main" id="{8D975DEF-AFCB-6F48-A913-651E14FC0DED}"/>
              </a:ext>
            </a:extLst>
          </p:cNvPr>
          <p:cNvPicPr>
            <a:picLocks noChangeAspect="1"/>
          </p:cNvPicPr>
          <p:nvPr/>
        </p:nvPicPr>
        <p:blipFill>
          <a:blip r:embed="rId11"/>
          <a:stretch>
            <a:fillRect/>
          </a:stretch>
        </p:blipFill>
        <p:spPr>
          <a:xfrm>
            <a:off x="2835818" y="-381378"/>
            <a:ext cx="2579401" cy="3056761"/>
          </a:xfrm>
          <a:prstGeom prst="rect">
            <a:avLst/>
          </a:prstGeom>
        </p:spPr>
      </p:pic>
      <p:pic>
        <p:nvPicPr>
          <p:cNvPr id="26" name="Picture 25" descr="A picture containing person, person, standing, female&#10;&#10;Description automatically generated">
            <a:extLst>
              <a:ext uri="{FF2B5EF4-FFF2-40B4-BE49-F238E27FC236}">
                <a16:creationId xmlns:a16="http://schemas.microsoft.com/office/drawing/2014/main" id="{49D207BF-AED6-204A-B01D-28842D86E862}"/>
              </a:ext>
            </a:extLst>
          </p:cNvPr>
          <p:cNvPicPr>
            <a:picLocks noChangeAspect="1"/>
          </p:cNvPicPr>
          <p:nvPr/>
        </p:nvPicPr>
        <p:blipFill>
          <a:blip r:embed="rId12"/>
          <a:stretch>
            <a:fillRect/>
          </a:stretch>
        </p:blipFill>
        <p:spPr>
          <a:xfrm>
            <a:off x="2907712" y="2589659"/>
            <a:ext cx="2383821" cy="4518896"/>
          </a:xfrm>
          <a:prstGeom prst="rect">
            <a:avLst/>
          </a:prstGeom>
        </p:spPr>
      </p:pic>
      <p:pic>
        <p:nvPicPr>
          <p:cNvPr id="28" name="Picture 27">
            <a:extLst>
              <a:ext uri="{FF2B5EF4-FFF2-40B4-BE49-F238E27FC236}">
                <a16:creationId xmlns:a16="http://schemas.microsoft.com/office/drawing/2014/main" id="{B2156DB0-78E0-714C-BF91-BF9AAF62D53C}"/>
              </a:ext>
            </a:extLst>
          </p:cNvPr>
          <p:cNvPicPr>
            <a:picLocks noChangeAspect="1"/>
          </p:cNvPicPr>
          <p:nvPr/>
        </p:nvPicPr>
        <p:blipFill>
          <a:blip r:embed="rId13"/>
          <a:stretch>
            <a:fillRect/>
          </a:stretch>
        </p:blipFill>
        <p:spPr>
          <a:xfrm>
            <a:off x="8626120" y="4580005"/>
            <a:ext cx="3700291" cy="2836120"/>
          </a:xfrm>
          <a:prstGeom prst="rect">
            <a:avLst/>
          </a:prstGeom>
        </p:spPr>
      </p:pic>
      <p:pic>
        <p:nvPicPr>
          <p:cNvPr id="31" name="Picture 30">
            <a:extLst>
              <a:ext uri="{FF2B5EF4-FFF2-40B4-BE49-F238E27FC236}">
                <a16:creationId xmlns:a16="http://schemas.microsoft.com/office/drawing/2014/main" id="{2ED81FBC-35D7-ED42-9BC4-E0759365FD67}"/>
              </a:ext>
            </a:extLst>
          </p:cNvPr>
          <p:cNvPicPr>
            <a:picLocks noChangeAspect="1"/>
          </p:cNvPicPr>
          <p:nvPr/>
        </p:nvPicPr>
        <p:blipFill>
          <a:blip r:embed="rId14"/>
          <a:stretch>
            <a:fillRect/>
          </a:stretch>
        </p:blipFill>
        <p:spPr>
          <a:xfrm>
            <a:off x="8911161" y="2179682"/>
            <a:ext cx="3377408" cy="3056761"/>
          </a:xfrm>
          <a:prstGeom prst="rect">
            <a:avLst/>
          </a:prstGeom>
        </p:spPr>
      </p:pic>
      <p:pic>
        <p:nvPicPr>
          <p:cNvPr id="33" name="Picture 32">
            <a:extLst>
              <a:ext uri="{FF2B5EF4-FFF2-40B4-BE49-F238E27FC236}">
                <a16:creationId xmlns:a16="http://schemas.microsoft.com/office/drawing/2014/main" id="{C16A38B5-8F00-F94F-B47B-9F5D5D2E431F}"/>
              </a:ext>
            </a:extLst>
          </p:cNvPr>
          <p:cNvPicPr>
            <a:picLocks noChangeAspect="1"/>
          </p:cNvPicPr>
          <p:nvPr/>
        </p:nvPicPr>
        <p:blipFill>
          <a:blip r:embed="rId15"/>
          <a:stretch>
            <a:fillRect/>
          </a:stretch>
        </p:blipFill>
        <p:spPr>
          <a:xfrm>
            <a:off x="5052467" y="4529138"/>
            <a:ext cx="4157663" cy="6858000"/>
          </a:xfrm>
          <a:prstGeom prst="rect">
            <a:avLst/>
          </a:prstGeom>
        </p:spPr>
      </p:pic>
    </p:spTree>
    <p:extLst>
      <p:ext uri="{BB962C8B-B14F-4D97-AF65-F5344CB8AC3E}">
        <p14:creationId xmlns:p14="http://schemas.microsoft.com/office/powerpoint/2010/main" val="498642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21E0B-286E-8B4F-9C2D-798E7CE32FD0}"/>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Revelation 21:1-7</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658A22-1613-9446-B655-30BF1A910144}"/>
              </a:ext>
            </a:extLst>
          </p:cNvPr>
          <p:cNvSpPr>
            <a:spLocks noGrp="1"/>
          </p:cNvSpPr>
          <p:nvPr>
            <p:ph idx="1"/>
          </p:nvPr>
        </p:nvSpPr>
        <p:spPr>
          <a:xfrm>
            <a:off x="4447308" y="591344"/>
            <a:ext cx="6906491" cy="5585619"/>
          </a:xfrm>
        </p:spPr>
        <p:txBody>
          <a:bodyPr anchor="ctr">
            <a:normAutofit fontScale="25000" lnSpcReduction="20000"/>
          </a:bodyPr>
          <a:lstStyle/>
          <a:p>
            <a:endParaRPr lang="en-US" sz="11200" dirty="0"/>
          </a:p>
          <a:p>
            <a:pPr marL="0" indent="0">
              <a:buNone/>
            </a:pPr>
            <a:endParaRPr lang="en-US" sz="11200" dirty="0"/>
          </a:p>
          <a:p>
            <a:pPr marL="0" indent="0">
              <a:buNone/>
            </a:pPr>
            <a:endParaRPr lang="en-US" sz="11200" dirty="0"/>
          </a:p>
          <a:p>
            <a:pPr marL="0" indent="0">
              <a:buNone/>
            </a:pPr>
            <a:endParaRPr lang="en-US" sz="11200" dirty="0"/>
          </a:p>
          <a:p>
            <a:pPr marL="0" indent="0">
              <a:buNone/>
            </a:pPr>
            <a:r>
              <a:rPr lang="en-US" sz="9600" dirty="0"/>
              <a:t>Then I saw a new heaven and a new earth; for the first heaven and the first earth had passed away, and the sea was no more. </a:t>
            </a:r>
            <a:r>
              <a:rPr lang="en-US" sz="9600" b="1" baseline="30000" dirty="0"/>
              <a:t> </a:t>
            </a:r>
            <a:r>
              <a:rPr lang="en-US" sz="9600" dirty="0"/>
              <a:t>And I saw the holy city, the new Jerusalem, coming down out of heaven from God, prepared as a bride adorned for her husband. And I heard a loud voice from the throne saying,</a:t>
            </a:r>
          </a:p>
          <a:p>
            <a:pPr marL="0" indent="0">
              <a:buNone/>
            </a:pPr>
            <a:r>
              <a:rPr lang="en-US" sz="9600" dirty="0"/>
              <a:t>“See, the home of God is among mortals.</a:t>
            </a:r>
            <a:br>
              <a:rPr lang="en-US" sz="9600" dirty="0"/>
            </a:br>
            <a:r>
              <a:rPr lang="en-US" sz="9600" dirty="0"/>
              <a:t>God will dwell with them;</a:t>
            </a:r>
            <a:br>
              <a:rPr lang="en-US" sz="9600" dirty="0"/>
            </a:br>
            <a:r>
              <a:rPr lang="en-US" sz="9600" dirty="0"/>
              <a:t>they will be God’s peoples,</a:t>
            </a:r>
            <a:br>
              <a:rPr lang="en-US" sz="9600" dirty="0"/>
            </a:br>
            <a:r>
              <a:rPr lang="en-US" sz="9600" dirty="0"/>
              <a:t>and God himself will be with them;</a:t>
            </a:r>
            <a:br>
              <a:rPr lang="en-US" sz="9600" dirty="0"/>
            </a:br>
            <a:r>
              <a:rPr lang="en-US" sz="9600" dirty="0"/>
              <a:t> God will wipe every tear from their eyes.</a:t>
            </a:r>
            <a:br>
              <a:rPr lang="en-US" sz="9600" dirty="0"/>
            </a:br>
            <a:r>
              <a:rPr lang="en-US" sz="9600" dirty="0"/>
              <a:t>Death will be no more;</a:t>
            </a:r>
            <a:br>
              <a:rPr lang="en-US" sz="9600" dirty="0"/>
            </a:br>
            <a:r>
              <a:rPr lang="en-US" sz="9600" dirty="0"/>
              <a:t>mourning and crying and pain will be no more,</a:t>
            </a:r>
            <a:br>
              <a:rPr lang="en-US" sz="9600" dirty="0"/>
            </a:br>
            <a:r>
              <a:rPr lang="en-US" sz="9600" dirty="0"/>
              <a:t>for the first things have passed away.”</a:t>
            </a:r>
          </a:p>
          <a:p>
            <a:pPr marL="0" indent="0">
              <a:buNone/>
            </a:pPr>
            <a:r>
              <a:rPr lang="en-US" sz="9600" dirty="0"/>
              <a:t>And the one who was seated on the throne said, “See, I am making all things new.” Also he said, “Write this, for these words are trustworthy and true.” </a:t>
            </a:r>
            <a:r>
              <a:rPr lang="en-US" sz="9600" b="1" baseline="30000" dirty="0"/>
              <a:t>6</a:t>
            </a:r>
            <a:r>
              <a:rPr lang="en-US" sz="9600" dirty="0"/>
              <a:t>Then he said to me, “It is done! I am the Alpha and the Omega, the beginning and the end. To the thirsty I will give water as a gift from the spring of the water of life. Those who conquer will inherit these things, and I will be their God and they will be my children.</a:t>
            </a:r>
          </a:p>
          <a:p>
            <a:pPr marL="0" indent="0">
              <a:buNone/>
            </a:pPr>
            <a:endParaRPr lang="en-US" sz="2200" b="1" baseline="30000" dirty="0"/>
          </a:p>
          <a:p>
            <a:pPr marL="0" indent="0">
              <a:buNone/>
            </a:pPr>
            <a:endParaRPr lang="en-US" sz="2200" b="1" baseline="30000" dirty="0"/>
          </a:p>
          <a:p>
            <a:pPr marL="0" indent="0">
              <a:buNone/>
            </a:pPr>
            <a:endParaRPr lang="en-US" sz="2200" b="1" baseline="30000" dirty="0"/>
          </a:p>
          <a:p>
            <a:pPr marL="0" indent="0">
              <a:buNone/>
            </a:pPr>
            <a:endParaRPr lang="en-US" sz="2200" b="1" baseline="30000" dirty="0"/>
          </a:p>
          <a:p>
            <a:pPr marL="0" indent="0">
              <a:buNone/>
            </a:pPr>
            <a:r>
              <a:rPr lang="en-US" sz="2200" b="1" baseline="30000" dirty="0"/>
              <a:t> </a:t>
            </a:r>
            <a:endParaRPr lang="en-US" sz="2200" dirty="0"/>
          </a:p>
          <a:p>
            <a:pPr marL="0" indent="0">
              <a:buNone/>
            </a:pPr>
            <a:endParaRPr lang="en-US" sz="2200" dirty="0"/>
          </a:p>
          <a:p>
            <a:pPr marL="0" indent="0">
              <a:buNone/>
            </a:pPr>
            <a:endParaRPr lang="en-US" sz="2200" dirty="0"/>
          </a:p>
          <a:p>
            <a:endParaRPr lang="en-US" sz="2200" dirty="0"/>
          </a:p>
        </p:txBody>
      </p:sp>
    </p:spTree>
    <p:extLst>
      <p:ext uri="{BB962C8B-B14F-4D97-AF65-F5344CB8AC3E}">
        <p14:creationId xmlns:p14="http://schemas.microsoft.com/office/powerpoint/2010/main" val="232494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8BBDA8-CFE4-E140-B594-7535FA66C50B}"/>
              </a:ext>
            </a:extLst>
          </p:cNvPr>
          <p:cNvSpPr>
            <a:spLocks noGrp="1"/>
          </p:cNvSpPr>
          <p:nvPr>
            <p:ph type="title"/>
          </p:nvPr>
        </p:nvSpPr>
        <p:spPr/>
        <p:txBody>
          <a:bodyPr/>
          <a:lstStyle/>
          <a:p>
            <a:r>
              <a:rPr lang="en-US" dirty="0">
                <a:solidFill>
                  <a:schemeClr val="accent2"/>
                </a:solidFill>
              </a:rPr>
              <a:t>QUESTIONS</a:t>
            </a:r>
          </a:p>
        </p:txBody>
      </p:sp>
      <p:sp>
        <p:nvSpPr>
          <p:cNvPr id="3" name="Content Placeholder 2">
            <a:extLst>
              <a:ext uri="{FF2B5EF4-FFF2-40B4-BE49-F238E27FC236}">
                <a16:creationId xmlns:a16="http://schemas.microsoft.com/office/drawing/2014/main" id="{E3C8F85E-0CF7-0848-B70F-F1F868F55D40}"/>
              </a:ext>
            </a:extLst>
          </p:cNvPr>
          <p:cNvSpPr>
            <a:spLocks noGrp="1"/>
          </p:cNvSpPr>
          <p:nvPr>
            <p:ph idx="1"/>
          </p:nvPr>
        </p:nvSpPr>
        <p:spPr/>
        <p:txBody>
          <a:bodyPr/>
          <a:lstStyle/>
          <a:p>
            <a:endParaRPr lang="en-US" dirty="0"/>
          </a:p>
          <a:p>
            <a:pPr marL="0" indent="0">
              <a:buNone/>
            </a:pPr>
            <a:endParaRPr lang="en-US" dirty="0"/>
          </a:p>
        </p:txBody>
      </p:sp>
      <p:sp>
        <p:nvSpPr>
          <p:cNvPr id="4" name="Rectangle 3">
            <a:extLst>
              <a:ext uri="{FF2B5EF4-FFF2-40B4-BE49-F238E27FC236}">
                <a16:creationId xmlns:a16="http://schemas.microsoft.com/office/drawing/2014/main" id="{FB044CB3-16B5-684D-B934-935483250065}"/>
              </a:ext>
            </a:extLst>
          </p:cNvPr>
          <p:cNvSpPr/>
          <p:nvPr/>
        </p:nvSpPr>
        <p:spPr>
          <a:xfrm>
            <a:off x="838200" y="1399495"/>
            <a:ext cx="10220325" cy="4832092"/>
          </a:xfrm>
          <a:prstGeom prst="rect">
            <a:avLst/>
          </a:prstGeom>
        </p:spPr>
        <p:txBody>
          <a:bodyPr wrap="square">
            <a:spAutoFit/>
          </a:bodyPr>
          <a:lstStyle/>
          <a:p>
            <a:pPr marL="457200" marR="0">
              <a:spcBef>
                <a:spcPts val="0"/>
              </a:spcBef>
              <a:spcAft>
                <a:spcPts val="0"/>
              </a:spcAft>
            </a:pPr>
            <a:endParaRPr lang="en-US" sz="2800" dirty="0">
              <a:solidFill>
                <a:srgbClr val="000000"/>
              </a:solidFill>
              <a:latin typeface="Calibri" panose="020F0502020204030204" pitchFamily="34" charset="0"/>
              <a:ea typeface="Times New Roman" panose="02020603050405020304" pitchFamily="18" charset="0"/>
            </a:endParaRPr>
          </a:p>
          <a:p>
            <a:pPr marR="0" lvl="0">
              <a:spcBef>
                <a:spcPts val="0"/>
              </a:spcBef>
              <a:spcAft>
                <a:spcPts val="0"/>
              </a:spcAft>
            </a:pPr>
            <a:r>
              <a:rPr lang="en-US" sz="2800" dirty="0">
                <a:solidFill>
                  <a:srgbClr val="000000"/>
                </a:solidFill>
                <a:latin typeface="Calibri" panose="020F0502020204030204" pitchFamily="34" charset="0"/>
                <a:ea typeface="Times New Roman" panose="02020603050405020304" pitchFamily="18" charset="0"/>
              </a:rPr>
              <a:t>What does this passage say about God’s “home”</a:t>
            </a:r>
          </a:p>
          <a:p>
            <a:pPr marL="457200" marR="0">
              <a:spcBef>
                <a:spcPts val="0"/>
              </a:spcBef>
              <a:spcAft>
                <a:spcPts val="0"/>
              </a:spcAft>
            </a:pPr>
            <a:r>
              <a:rPr lang="en-US" sz="2800" dirty="0">
                <a:solidFill>
                  <a:srgbClr val="000000"/>
                </a:solidFill>
                <a:latin typeface="Calibri" panose="020F050202020403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R="0" lvl="0">
              <a:spcBef>
                <a:spcPts val="0"/>
              </a:spcBef>
              <a:spcAft>
                <a:spcPts val="0"/>
              </a:spcAft>
            </a:pPr>
            <a:r>
              <a:rPr lang="en-US" sz="2800" dirty="0">
                <a:solidFill>
                  <a:srgbClr val="000000"/>
                </a:solidFill>
                <a:latin typeface="Calibri" panose="020F0502020204030204" pitchFamily="34" charset="0"/>
                <a:ea typeface="Times New Roman" panose="02020603050405020304" pitchFamily="18" charset="0"/>
              </a:rPr>
              <a:t>What is the primary theme of the passage? Explain. </a:t>
            </a:r>
          </a:p>
          <a:p>
            <a:pPr marL="342900" marR="0" lvl="0" indent="-342900">
              <a:spcBef>
                <a:spcPts val="0"/>
              </a:spcBef>
              <a:spcAft>
                <a:spcPts val="0"/>
              </a:spcAft>
              <a:buFont typeface="Symbol" pitchFamily="2" charset="2"/>
              <a:buChar char=""/>
            </a:pPr>
            <a:endParaRPr lang="en-US" sz="2800" dirty="0">
              <a:solidFill>
                <a:srgbClr val="000000"/>
              </a:solidFill>
              <a:latin typeface="Calibri" panose="020F0502020204030204" pitchFamily="34" charset="0"/>
              <a:ea typeface="Times New Roman" panose="02020603050405020304" pitchFamily="18" charset="0"/>
            </a:endParaRPr>
          </a:p>
          <a:p>
            <a:pPr lvl="0"/>
            <a:r>
              <a:rPr lang="en-US" sz="2800" dirty="0"/>
              <a:t>What does this passage tell us about how God desires for his people to thrive?</a:t>
            </a:r>
          </a:p>
          <a:p>
            <a:pPr lvl="0"/>
            <a:r>
              <a:rPr lang="en-US" sz="2800" dirty="0"/>
              <a:t>Choose a second image.  </a:t>
            </a:r>
          </a:p>
          <a:p>
            <a:pPr lvl="0"/>
            <a:r>
              <a:rPr lang="en-US" sz="2800" dirty="0"/>
              <a:t>Which one shows God’s desire for your thriving as a church?  For God’s world.  </a:t>
            </a:r>
          </a:p>
          <a:p>
            <a:pPr marL="342900" marR="0" lvl="0" indent="-342900">
              <a:spcBef>
                <a:spcPts val="0"/>
              </a:spcBef>
              <a:spcAft>
                <a:spcPts val="0"/>
              </a:spcAft>
              <a:buFont typeface="Symbol" pitchFamily="2" charset="2"/>
              <a:buChar char=""/>
            </a:pP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084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23F7D5-0574-0744-8A77-97FE2C9CF5EC}"/>
              </a:ext>
            </a:extLst>
          </p:cNvPr>
          <p:cNvPicPr>
            <a:picLocks noChangeAspect="1"/>
          </p:cNvPicPr>
          <p:nvPr/>
        </p:nvPicPr>
        <p:blipFill>
          <a:blip r:embed="rId3"/>
          <a:stretch>
            <a:fillRect/>
          </a:stretch>
        </p:blipFill>
        <p:spPr>
          <a:xfrm>
            <a:off x="8991600" y="0"/>
            <a:ext cx="3200400" cy="2286000"/>
          </a:xfrm>
          <a:prstGeom prst="rect">
            <a:avLst/>
          </a:prstGeom>
        </p:spPr>
      </p:pic>
      <p:pic>
        <p:nvPicPr>
          <p:cNvPr id="8" name="Picture 7">
            <a:extLst>
              <a:ext uri="{FF2B5EF4-FFF2-40B4-BE49-F238E27FC236}">
                <a16:creationId xmlns:a16="http://schemas.microsoft.com/office/drawing/2014/main" id="{0D87B2CF-C0E9-F940-AC50-DD49A8EB3D33}"/>
              </a:ext>
            </a:extLst>
          </p:cNvPr>
          <p:cNvPicPr>
            <a:picLocks noChangeAspect="1"/>
          </p:cNvPicPr>
          <p:nvPr/>
        </p:nvPicPr>
        <p:blipFill>
          <a:blip r:embed="rId4"/>
          <a:stretch>
            <a:fillRect/>
          </a:stretch>
        </p:blipFill>
        <p:spPr>
          <a:xfrm flipH="1">
            <a:off x="5295103" y="-138538"/>
            <a:ext cx="3734596" cy="2653485"/>
          </a:xfrm>
          <a:prstGeom prst="rect">
            <a:avLst/>
          </a:prstGeom>
        </p:spPr>
      </p:pic>
      <p:pic>
        <p:nvPicPr>
          <p:cNvPr id="10" name="Picture 9" descr="A picture containing grass, water, outdoor, mammal&#10;&#10;Description automatically generated">
            <a:extLst>
              <a:ext uri="{FF2B5EF4-FFF2-40B4-BE49-F238E27FC236}">
                <a16:creationId xmlns:a16="http://schemas.microsoft.com/office/drawing/2014/main" id="{ECF6A4CA-374A-9B42-9273-31FF25FF3926}"/>
              </a:ext>
            </a:extLst>
          </p:cNvPr>
          <p:cNvPicPr>
            <a:picLocks noChangeAspect="1"/>
          </p:cNvPicPr>
          <p:nvPr/>
        </p:nvPicPr>
        <p:blipFill>
          <a:blip r:embed="rId5"/>
          <a:stretch>
            <a:fillRect/>
          </a:stretch>
        </p:blipFill>
        <p:spPr>
          <a:xfrm>
            <a:off x="12587287" y="4572950"/>
            <a:ext cx="3519487" cy="2226947"/>
          </a:xfrm>
          <a:prstGeom prst="rect">
            <a:avLst/>
          </a:prstGeom>
        </p:spPr>
      </p:pic>
      <p:pic>
        <p:nvPicPr>
          <p:cNvPr id="12" name="Picture 11" descr="A person kissing a person on the cheek&#10;&#10;Description automatically generated">
            <a:extLst>
              <a:ext uri="{FF2B5EF4-FFF2-40B4-BE49-F238E27FC236}">
                <a16:creationId xmlns:a16="http://schemas.microsoft.com/office/drawing/2014/main" id="{9C4A1FB0-19E7-D345-8728-018C477C95BA}"/>
              </a:ext>
            </a:extLst>
          </p:cNvPr>
          <p:cNvPicPr>
            <a:picLocks noChangeAspect="1"/>
          </p:cNvPicPr>
          <p:nvPr/>
        </p:nvPicPr>
        <p:blipFill>
          <a:blip r:embed="rId6"/>
          <a:stretch>
            <a:fillRect/>
          </a:stretch>
        </p:blipFill>
        <p:spPr>
          <a:xfrm>
            <a:off x="5238212" y="4603849"/>
            <a:ext cx="3557588" cy="2637853"/>
          </a:xfrm>
          <a:prstGeom prst="rect">
            <a:avLst/>
          </a:prstGeom>
        </p:spPr>
      </p:pic>
      <p:pic>
        <p:nvPicPr>
          <p:cNvPr id="14" name="Picture 13" descr="A butterfly on a flower&#10;&#10;Description automatically generated">
            <a:extLst>
              <a:ext uri="{FF2B5EF4-FFF2-40B4-BE49-F238E27FC236}">
                <a16:creationId xmlns:a16="http://schemas.microsoft.com/office/drawing/2014/main" id="{E7CF35DC-2D6B-BB45-9941-5D7C0C35F645}"/>
              </a:ext>
            </a:extLst>
          </p:cNvPr>
          <p:cNvPicPr>
            <a:picLocks noChangeAspect="1"/>
          </p:cNvPicPr>
          <p:nvPr/>
        </p:nvPicPr>
        <p:blipFill>
          <a:blip r:embed="rId7"/>
          <a:stretch>
            <a:fillRect/>
          </a:stretch>
        </p:blipFill>
        <p:spPr>
          <a:xfrm>
            <a:off x="-279939" y="4529138"/>
            <a:ext cx="3519488" cy="2637853"/>
          </a:xfrm>
          <a:prstGeom prst="rect">
            <a:avLst/>
          </a:prstGeom>
        </p:spPr>
      </p:pic>
      <p:pic>
        <p:nvPicPr>
          <p:cNvPr id="16" name="Picture 15" descr="A hand holding an apple&#10;&#10;Description automatically generated">
            <a:extLst>
              <a:ext uri="{FF2B5EF4-FFF2-40B4-BE49-F238E27FC236}">
                <a16:creationId xmlns:a16="http://schemas.microsoft.com/office/drawing/2014/main" id="{6551FB61-2190-F74B-8656-E042FA230A78}"/>
              </a:ext>
            </a:extLst>
          </p:cNvPr>
          <p:cNvPicPr>
            <a:picLocks noChangeAspect="1"/>
          </p:cNvPicPr>
          <p:nvPr/>
        </p:nvPicPr>
        <p:blipFill>
          <a:blip r:embed="rId8"/>
          <a:stretch>
            <a:fillRect/>
          </a:stretch>
        </p:blipFill>
        <p:spPr>
          <a:xfrm>
            <a:off x="-125614" y="-48476"/>
            <a:ext cx="3103735" cy="2377338"/>
          </a:xfrm>
          <a:prstGeom prst="rect">
            <a:avLst/>
          </a:prstGeom>
        </p:spPr>
      </p:pic>
      <p:pic>
        <p:nvPicPr>
          <p:cNvPr id="18" name="Picture 17">
            <a:extLst>
              <a:ext uri="{FF2B5EF4-FFF2-40B4-BE49-F238E27FC236}">
                <a16:creationId xmlns:a16="http://schemas.microsoft.com/office/drawing/2014/main" id="{A64F8B76-F488-1842-A7BF-19FE772E7F4B}"/>
              </a:ext>
            </a:extLst>
          </p:cNvPr>
          <p:cNvPicPr>
            <a:picLocks noChangeAspect="1"/>
          </p:cNvPicPr>
          <p:nvPr/>
        </p:nvPicPr>
        <p:blipFill>
          <a:blip r:embed="rId9"/>
          <a:stretch>
            <a:fillRect/>
          </a:stretch>
        </p:blipFill>
        <p:spPr>
          <a:xfrm>
            <a:off x="5295103" y="2088902"/>
            <a:ext cx="3959759" cy="2514947"/>
          </a:xfrm>
          <a:prstGeom prst="rect">
            <a:avLst/>
          </a:prstGeom>
        </p:spPr>
      </p:pic>
      <p:pic>
        <p:nvPicPr>
          <p:cNvPr id="20" name="Picture 19" descr="A picture containing sky, outdoor, water, table&#10;&#10;Description automatically generated">
            <a:extLst>
              <a:ext uri="{FF2B5EF4-FFF2-40B4-BE49-F238E27FC236}">
                <a16:creationId xmlns:a16="http://schemas.microsoft.com/office/drawing/2014/main" id="{84C36B74-8703-D640-BABA-DCDEC64F957C}"/>
              </a:ext>
            </a:extLst>
          </p:cNvPr>
          <p:cNvPicPr>
            <a:picLocks noChangeAspect="1"/>
          </p:cNvPicPr>
          <p:nvPr/>
        </p:nvPicPr>
        <p:blipFill>
          <a:blip r:embed="rId10"/>
          <a:stretch>
            <a:fillRect/>
          </a:stretch>
        </p:blipFill>
        <p:spPr>
          <a:xfrm>
            <a:off x="-106822" y="2256475"/>
            <a:ext cx="3103735" cy="2323530"/>
          </a:xfrm>
          <a:prstGeom prst="rect">
            <a:avLst/>
          </a:prstGeom>
        </p:spPr>
      </p:pic>
      <p:pic>
        <p:nvPicPr>
          <p:cNvPr id="24" name="Picture 23">
            <a:extLst>
              <a:ext uri="{FF2B5EF4-FFF2-40B4-BE49-F238E27FC236}">
                <a16:creationId xmlns:a16="http://schemas.microsoft.com/office/drawing/2014/main" id="{8D975DEF-AFCB-6F48-A913-651E14FC0DED}"/>
              </a:ext>
            </a:extLst>
          </p:cNvPr>
          <p:cNvPicPr>
            <a:picLocks noChangeAspect="1"/>
          </p:cNvPicPr>
          <p:nvPr/>
        </p:nvPicPr>
        <p:blipFill>
          <a:blip r:embed="rId11"/>
          <a:stretch>
            <a:fillRect/>
          </a:stretch>
        </p:blipFill>
        <p:spPr>
          <a:xfrm>
            <a:off x="2835818" y="-381378"/>
            <a:ext cx="2579401" cy="3056761"/>
          </a:xfrm>
          <a:prstGeom prst="rect">
            <a:avLst/>
          </a:prstGeom>
        </p:spPr>
      </p:pic>
      <p:pic>
        <p:nvPicPr>
          <p:cNvPr id="26" name="Picture 25" descr="A picture containing person, person, standing, female&#10;&#10;Description automatically generated">
            <a:extLst>
              <a:ext uri="{FF2B5EF4-FFF2-40B4-BE49-F238E27FC236}">
                <a16:creationId xmlns:a16="http://schemas.microsoft.com/office/drawing/2014/main" id="{49D207BF-AED6-204A-B01D-28842D86E862}"/>
              </a:ext>
            </a:extLst>
          </p:cNvPr>
          <p:cNvPicPr>
            <a:picLocks noChangeAspect="1"/>
          </p:cNvPicPr>
          <p:nvPr/>
        </p:nvPicPr>
        <p:blipFill>
          <a:blip r:embed="rId12"/>
          <a:stretch>
            <a:fillRect/>
          </a:stretch>
        </p:blipFill>
        <p:spPr>
          <a:xfrm>
            <a:off x="2907712" y="2589659"/>
            <a:ext cx="2383821" cy="4518896"/>
          </a:xfrm>
          <a:prstGeom prst="rect">
            <a:avLst/>
          </a:prstGeom>
        </p:spPr>
      </p:pic>
      <p:pic>
        <p:nvPicPr>
          <p:cNvPr id="28" name="Picture 27">
            <a:extLst>
              <a:ext uri="{FF2B5EF4-FFF2-40B4-BE49-F238E27FC236}">
                <a16:creationId xmlns:a16="http://schemas.microsoft.com/office/drawing/2014/main" id="{B2156DB0-78E0-714C-BF91-BF9AAF62D53C}"/>
              </a:ext>
            </a:extLst>
          </p:cNvPr>
          <p:cNvPicPr>
            <a:picLocks noChangeAspect="1"/>
          </p:cNvPicPr>
          <p:nvPr/>
        </p:nvPicPr>
        <p:blipFill>
          <a:blip r:embed="rId13"/>
          <a:stretch>
            <a:fillRect/>
          </a:stretch>
        </p:blipFill>
        <p:spPr>
          <a:xfrm>
            <a:off x="8626120" y="4580005"/>
            <a:ext cx="3700291" cy="2836120"/>
          </a:xfrm>
          <a:prstGeom prst="rect">
            <a:avLst/>
          </a:prstGeom>
        </p:spPr>
      </p:pic>
      <p:pic>
        <p:nvPicPr>
          <p:cNvPr id="31" name="Picture 30">
            <a:extLst>
              <a:ext uri="{FF2B5EF4-FFF2-40B4-BE49-F238E27FC236}">
                <a16:creationId xmlns:a16="http://schemas.microsoft.com/office/drawing/2014/main" id="{2ED81FBC-35D7-ED42-9BC4-E0759365FD67}"/>
              </a:ext>
            </a:extLst>
          </p:cNvPr>
          <p:cNvPicPr>
            <a:picLocks noChangeAspect="1"/>
          </p:cNvPicPr>
          <p:nvPr/>
        </p:nvPicPr>
        <p:blipFill>
          <a:blip r:embed="rId14"/>
          <a:stretch>
            <a:fillRect/>
          </a:stretch>
        </p:blipFill>
        <p:spPr>
          <a:xfrm>
            <a:off x="8911161" y="2179682"/>
            <a:ext cx="3377408" cy="3056761"/>
          </a:xfrm>
          <a:prstGeom prst="rect">
            <a:avLst/>
          </a:prstGeom>
        </p:spPr>
      </p:pic>
      <p:pic>
        <p:nvPicPr>
          <p:cNvPr id="33" name="Picture 32">
            <a:extLst>
              <a:ext uri="{FF2B5EF4-FFF2-40B4-BE49-F238E27FC236}">
                <a16:creationId xmlns:a16="http://schemas.microsoft.com/office/drawing/2014/main" id="{C16A38B5-8F00-F94F-B47B-9F5D5D2E431F}"/>
              </a:ext>
            </a:extLst>
          </p:cNvPr>
          <p:cNvPicPr>
            <a:picLocks noChangeAspect="1"/>
          </p:cNvPicPr>
          <p:nvPr/>
        </p:nvPicPr>
        <p:blipFill>
          <a:blip r:embed="rId15"/>
          <a:stretch>
            <a:fillRect/>
          </a:stretch>
        </p:blipFill>
        <p:spPr>
          <a:xfrm>
            <a:off x="5052467" y="4529138"/>
            <a:ext cx="4157663" cy="6858000"/>
          </a:xfrm>
          <a:prstGeom prst="rect">
            <a:avLst/>
          </a:prstGeom>
        </p:spPr>
      </p:pic>
    </p:spTree>
    <p:extLst>
      <p:ext uri="{BB962C8B-B14F-4D97-AF65-F5344CB8AC3E}">
        <p14:creationId xmlns:p14="http://schemas.microsoft.com/office/powerpoint/2010/main" val="3493038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3DDE-16A7-5143-86D7-6627009F8E7F}"/>
              </a:ext>
            </a:extLst>
          </p:cNvPr>
          <p:cNvSpPr>
            <a:spLocks noGrp="1"/>
          </p:cNvSpPr>
          <p:nvPr>
            <p:ph type="title"/>
          </p:nvPr>
        </p:nvSpPr>
        <p:spPr/>
        <p:txBody>
          <a:bodyPr/>
          <a:lstStyle/>
          <a:p>
            <a:r>
              <a:rPr lang="en-US" dirty="0">
                <a:solidFill>
                  <a:schemeClr val="accent2"/>
                </a:solidFill>
              </a:rPr>
              <a:t>GATHER IDEAS</a:t>
            </a:r>
          </a:p>
        </p:txBody>
      </p:sp>
      <p:sp>
        <p:nvSpPr>
          <p:cNvPr id="3" name="Content Placeholder 2">
            <a:extLst>
              <a:ext uri="{FF2B5EF4-FFF2-40B4-BE49-F238E27FC236}">
                <a16:creationId xmlns:a16="http://schemas.microsoft.com/office/drawing/2014/main" id="{E3C8F85E-0CF7-0848-B70F-F1F868F55D40}"/>
              </a:ext>
            </a:extLst>
          </p:cNvPr>
          <p:cNvSpPr>
            <a:spLocks noGrp="1"/>
          </p:cNvSpPr>
          <p:nvPr>
            <p:ph idx="1"/>
          </p:nvPr>
        </p:nvSpPr>
        <p:spPr/>
        <p:txBody>
          <a:bodyPr>
            <a:normAutofit lnSpcReduction="10000"/>
          </a:bodyPr>
          <a:lstStyle/>
          <a:p>
            <a:pPr marL="0" indent="0">
              <a:buNone/>
            </a:pPr>
            <a:r>
              <a:rPr lang="en-US" dirty="0"/>
              <a:t>Gather the images that your team chose together—either physically or take screenshots or pics.  After all images are gathered, take a moment to look at the collages of images. </a:t>
            </a:r>
          </a:p>
          <a:p>
            <a:pPr marL="0" indent="0">
              <a:buNone/>
            </a:pPr>
            <a:r>
              <a:rPr lang="en-US" dirty="0"/>
              <a:t>Add the images from all your collages together, and look at them as a team.   </a:t>
            </a:r>
          </a:p>
          <a:p>
            <a:pPr marL="0" indent="0">
              <a:buNone/>
            </a:pPr>
            <a:r>
              <a:rPr lang="en-US" dirty="0"/>
              <a:t>What is the picture of thriving that God has in mind for your church?  </a:t>
            </a:r>
          </a:p>
          <a:p>
            <a:pPr marL="0" indent="0">
              <a:buNone/>
            </a:pPr>
            <a:r>
              <a:rPr lang="en-US" dirty="0"/>
              <a:t>Use your collage and the ”steps of thriving” from the early church template (next slide) to fill in the worksheet with your church’s direction for thriving.  </a:t>
            </a:r>
          </a:p>
          <a:p>
            <a:pPr marL="0" indent="0">
              <a:buNone/>
            </a:pPr>
            <a:r>
              <a:rPr lang="en-US" dirty="0"/>
              <a:t> </a:t>
            </a:r>
          </a:p>
          <a:p>
            <a:pPr marL="0" lvl="0" indent="0">
              <a:buNone/>
            </a:pPr>
            <a:endParaRPr lang="en-US" dirty="0"/>
          </a:p>
          <a:p>
            <a:pPr lvl="0"/>
            <a:endParaRPr lang="en-US" dirty="0"/>
          </a:p>
          <a:p>
            <a:endParaRPr lang="en-US" dirty="0"/>
          </a:p>
          <a:p>
            <a:endParaRPr lang="en-US" dirty="0"/>
          </a:p>
        </p:txBody>
      </p:sp>
    </p:spTree>
    <p:extLst>
      <p:ext uri="{BB962C8B-B14F-4D97-AF65-F5344CB8AC3E}">
        <p14:creationId xmlns:p14="http://schemas.microsoft.com/office/powerpoint/2010/main" val="1306962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he Steps"/>
          <p:cNvSpPr txBox="1">
            <a:spLocks noGrp="1"/>
          </p:cNvSpPr>
          <p:nvPr>
            <p:ph type="title"/>
          </p:nvPr>
        </p:nvSpPr>
        <p:spPr>
          <a:xfrm>
            <a:off x="686834" y="591344"/>
            <a:ext cx="3200400" cy="5585619"/>
          </a:xfrm>
          <a:prstGeom prst="rect">
            <a:avLst/>
          </a:prstGeom>
        </p:spPr>
        <p:txBody>
          <a:bodyPr vert="horz" lIns="91440" tIns="45720" rIns="91440" bIns="45720" rtlCol="0" anchor="ctr">
            <a:normAutofit/>
          </a:bodyPr>
          <a:lstStyle>
            <a:lvl1pPr>
              <a:defRPr>
                <a:solidFill>
                  <a:schemeClr val="accent1">
                    <a:hueOff val="65867"/>
                    <a:lumOff val="-6008"/>
                  </a:schemeClr>
                </a:solidFill>
              </a:defRPr>
            </a:lvl1pPr>
          </a:lstStyle>
          <a:p>
            <a:r>
              <a:rPr lang="en-US" kern="1200" dirty="0">
                <a:solidFill>
                  <a:srgbClr val="FFFFFF"/>
                </a:solidFill>
                <a:latin typeface="+mj-lt"/>
                <a:ea typeface="+mj-ea"/>
                <a:cs typeface="+mj-cs"/>
              </a:rPr>
              <a:t>The Steps from the Early Church Template  </a:t>
            </a:r>
          </a:p>
        </p:txBody>
      </p:sp>
      <p:sp>
        <p:nvSpPr>
          <p:cNvPr id="118" name="Arc 1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2" name="1.  Churches loved Jesus…"/>
          <p:cNvSpPr txBox="1">
            <a:spLocks noGrp="1"/>
          </p:cNvSpPr>
          <p:nvPr>
            <p:ph type="body" idx="1"/>
          </p:nvPr>
        </p:nvSpPr>
        <p:spPr>
          <a:xfrm>
            <a:off x="4447308" y="591344"/>
            <a:ext cx="6906491" cy="5585619"/>
          </a:xfrm>
          <a:prstGeom prst="rect">
            <a:avLst/>
          </a:prstGeom>
        </p:spPr>
        <p:txBody>
          <a:bodyPr vert="horz" lIns="91440" tIns="45720" rIns="91440" bIns="45720" rtlCol="0" anchor="ctr">
            <a:normAutofit/>
          </a:bodyPr>
          <a:lstStyle/>
          <a:p>
            <a:pPr lvl="1"/>
            <a:r>
              <a:rPr lang="en-US" dirty="0"/>
              <a:t>1.  Churches loved Jesus </a:t>
            </a:r>
          </a:p>
          <a:p>
            <a:pPr lvl="1"/>
            <a:r>
              <a:rPr lang="en-US" dirty="0"/>
              <a:t>2.  Churches focused on RELATIONSHIPS</a:t>
            </a:r>
          </a:p>
          <a:p>
            <a:pPr lvl="3"/>
            <a:r>
              <a:rPr lang="en-US" dirty="0"/>
              <a:t>They cared for the weak</a:t>
            </a:r>
          </a:p>
          <a:p>
            <a:pPr lvl="3"/>
            <a:r>
              <a:rPr lang="en-US" dirty="0"/>
              <a:t>They were deeply networked with other Christians</a:t>
            </a:r>
          </a:p>
          <a:p>
            <a:pPr lvl="3"/>
            <a:r>
              <a:rPr lang="en-US" dirty="0"/>
              <a:t>They shared their lives.</a:t>
            </a:r>
          </a:p>
          <a:p>
            <a:pPr lvl="3"/>
            <a:r>
              <a:rPr lang="en-US" dirty="0"/>
              <a:t>Church leaders addressed CONFLICTS</a:t>
            </a:r>
          </a:p>
          <a:p>
            <a:pPr lvl="1"/>
            <a:r>
              <a:rPr lang="en-US" dirty="0"/>
              <a:t> 3.  Churches focused on PRACTICING their faith.</a:t>
            </a:r>
          </a:p>
          <a:p>
            <a:pPr lvl="1"/>
            <a:r>
              <a:rPr lang="en-US" dirty="0"/>
              <a:t>4.   Because of those faith practices, Christians 		were VISIBLE in their communities.</a:t>
            </a:r>
          </a:p>
          <a:p>
            <a:pPr lvl="1"/>
            <a:r>
              <a:rPr lang="en-US" dirty="0"/>
              <a:t>5.  Churches helped God’s world to THRIVE.</a:t>
            </a:r>
          </a:p>
          <a:p>
            <a:pPr lvl="1" algn="r">
              <a:defRPr sz="3100"/>
            </a:pPr>
            <a:r>
              <a:rPr lang="en-US" sz="1400" dirty="0"/>
              <a:t>Thriving Communities by Cavin Rowe and Greg Jones</a:t>
            </a:r>
          </a:p>
        </p:txBody>
      </p:sp>
    </p:spTree>
    <p:extLst>
      <p:ext uri="{BB962C8B-B14F-4D97-AF65-F5344CB8AC3E}">
        <p14:creationId xmlns:p14="http://schemas.microsoft.com/office/powerpoint/2010/main" val="21950392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B36E9C-AF65-404D-8EFF-5634971D26EB}"/>
              </a:ext>
            </a:extLst>
          </p:cNvPr>
          <p:cNvSpPr>
            <a:spLocks noGrp="1"/>
          </p:cNvSpPr>
          <p:nvPr>
            <p:ph type="ctrTitle"/>
          </p:nvPr>
        </p:nvSpPr>
        <p:spPr>
          <a:xfrm>
            <a:off x="4038600" y="1939159"/>
            <a:ext cx="7644627" cy="2751086"/>
          </a:xfrm>
        </p:spPr>
        <p:txBody>
          <a:bodyPr>
            <a:normAutofit/>
          </a:bodyPr>
          <a:lstStyle/>
          <a:p>
            <a:pPr algn="r"/>
            <a:r>
              <a:rPr lang="en-US" dirty="0"/>
              <a:t>CREATION</a:t>
            </a:r>
          </a:p>
        </p:txBody>
      </p:sp>
      <p:sp>
        <p:nvSpPr>
          <p:cNvPr id="5" name="Subtitle 4">
            <a:extLst>
              <a:ext uri="{FF2B5EF4-FFF2-40B4-BE49-F238E27FC236}">
                <a16:creationId xmlns:a16="http://schemas.microsoft.com/office/drawing/2014/main" id="{DB8CBA93-CC67-BB44-832E-972528BFFBAC}"/>
              </a:ext>
            </a:extLst>
          </p:cNvPr>
          <p:cNvSpPr>
            <a:spLocks noGrp="1"/>
          </p:cNvSpPr>
          <p:nvPr>
            <p:ph type="subTitle" idx="1"/>
          </p:nvPr>
        </p:nvSpPr>
        <p:spPr>
          <a:xfrm>
            <a:off x="4038600" y="4782320"/>
            <a:ext cx="7644627" cy="1329443"/>
          </a:xfrm>
        </p:spPr>
        <p:txBody>
          <a:bodyPr>
            <a:normAutofit/>
          </a:bodyPr>
          <a:lstStyle/>
          <a:p>
            <a:pPr algn="r"/>
            <a:r>
              <a:rPr lang="en-US" dirty="0"/>
              <a:t>Genesis 1</a:t>
            </a:r>
          </a:p>
        </p:txBody>
      </p:sp>
    </p:spTree>
    <p:extLst>
      <p:ext uri="{BB962C8B-B14F-4D97-AF65-F5344CB8AC3E}">
        <p14:creationId xmlns:p14="http://schemas.microsoft.com/office/powerpoint/2010/main" val="3178501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50FD0-4B63-8343-BC28-7B4E0E1F8C65}"/>
              </a:ext>
            </a:extLst>
          </p:cNvPr>
          <p:cNvSpPr>
            <a:spLocks noGrp="1"/>
          </p:cNvSpPr>
          <p:nvPr>
            <p:ph type="title"/>
          </p:nvPr>
        </p:nvSpPr>
        <p:spPr/>
        <p:txBody>
          <a:bodyPr/>
          <a:lstStyle/>
          <a:p>
            <a:r>
              <a:rPr lang="en-US" dirty="0">
                <a:solidFill>
                  <a:schemeClr val="accent2"/>
                </a:solidFill>
              </a:rPr>
              <a:t>BEGIN</a:t>
            </a:r>
          </a:p>
        </p:txBody>
      </p:sp>
      <p:sp>
        <p:nvSpPr>
          <p:cNvPr id="4" name="Content Placeholder 3">
            <a:extLst>
              <a:ext uri="{FF2B5EF4-FFF2-40B4-BE49-F238E27FC236}">
                <a16:creationId xmlns:a16="http://schemas.microsoft.com/office/drawing/2014/main" id="{8672C2F0-0115-DE44-9895-7AD2DB40EEBF}"/>
              </a:ext>
            </a:extLst>
          </p:cNvPr>
          <p:cNvSpPr>
            <a:spLocks noGrp="1"/>
          </p:cNvSpPr>
          <p:nvPr>
            <p:ph idx="1"/>
          </p:nvPr>
        </p:nvSpPr>
        <p:spPr>
          <a:xfrm>
            <a:off x="838200" y="1436914"/>
            <a:ext cx="10515600" cy="4849585"/>
          </a:xfrm>
        </p:spPr>
        <p:txBody>
          <a:bodyPr>
            <a:normAutofit fontScale="32500" lnSpcReduction="20000"/>
          </a:bodyPr>
          <a:lstStyle/>
          <a:p>
            <a:pPr marL="0" indent="0">
              <a:buNone/>
            </a:pPr>
            <a:r>
              <a:rPr lang="en-US" sz="6400" dirty="0"/>
              <a:t>TAKE TIME TO PRAY</a:t>
            </a:r>
          </a:p>
          <a:p>
            <a:pPr marL="0" indent="0">
              <a:buNone/>
            </a:pPr>
            <a:r>
              <a:rPr lang="en-US" sz="6400" dirty="0"/>
              <a:t>Thank God for God’s presence among us.</a:t>
            </a:r>
          </a:p>
          <a:p>
            <a:pPr marL="0" indent="0">
              <a:buNone/>
            </a:pPr>
            <a:r>
              <a:rPr lang="en-US" sz="6400" dirty="0"/>
              <a:t>Ask God for wisdom in understanding what it means to thrive as a congregation and the courage to live into God’s grace in the world you created-- local, nationally and globally.</a:t>
            </a:r>
          </a:p>
          <a:p>
            <a:pPr marL="0" indent="0">
              <a:buNone/>
            </a:pPr>
            <a:r>
              <a:rPr lang="en-US" sz="6400" dirty="0"/>
              <a:t> </a:t>
            </a:r>
          </a:p>
          <a:p>
            <a:pPr marL="0" indent="0">
              <a:buNone/>
            </a:pPr>
            <a:r>
              <a:rPr lang="en-US" sz="6400" dirty="0"/>
              <a:t> PICK AN IMAGE</a:t>
            </a:r>
          </a:p>
          <a:p>
            <a:pPr marL="0" indent="0">
              <a:buNone/>
            </a:pPr>
            <a:r>
              <a:rPr lang="en-US" sz="6400" dirty="0"/>
              <a:t>Look through the images and select whichever one “speaks” to or “resonates” with you about “God as Creator”. </a:t>
            </a:r>
          </a:p>
          <a:p>
            <a:pPr marL="0" indent="0">
              <a:buNone/>
            </a:pPr>
            <a:r>
              <a:rPr lang="en-US" sz="6400" dirty="0"/>
              <a:t> </a:t>
            </a:r>
          </a:p>
          <a:p>
            <a:pPr marL="0" indent="0">
              <a:buNone/>
            </a:pPr>
            <a:r>
              <a:rPr lang="en-US" sz="6400" dirty="0"/>
              <a:t> UNPACK IMAGES</a:t>
            </a:r>
          </a:p>
          <a:p>
            <a:pPr marL="0" indent="0">
              <a:buNone/>
            </a:pPr>
            <a:r>
              <a:rPr lang="en-US" sz="6400" dirty="0"/>
              <a:t>Take time for each person to share their picture. </a:t>
            </a:r>
          </a:p>
          <a:p>
            <a:r>
              <a:rPr lang="en-US" sz="6400" dirty="0"/>
              <a:t>What drew you to your image?</a:t>
            </a:r>
          </a:p>
          <a:p>
            <a:r>
              <a:rPr lang="en-US" sz="6400" dirty="0"/>
              <a:t> What’s the story of your image?</a:t>
            </a:r>
          </a:p>
          <a:p>
            <a:r>
              <a:rPr lang="en-US" sz="6400" dirty="0"/>
              <a:t> What does your image say about God as Creator?     </a:t>
            </a:r>
          </a:p>
          <a:p>
            <a:pPr marL="0" lvl="0" indent="0">
              <a:buNone/>
            </a:pPr>
            <a:endParaRPr lang="en-US" sz="6400" dirty="0"/>
          </a:p>
          <a:p>
            <a:endParaRPr lang="en-US" dirty="0"/>
          </a:p>
        </p:txBody>
      </p:sp>
    </p:spTree>
    <p:extLst>
      <p:ext uri="{BB962C8B-B14F-4D97-AF65-F5344CB8AC3E}">
        <p14:creationId xmlns:p14="http://schemas.microsoft.com/office/powerpoint/2010/main" val="1742610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 clouds, night sky&#10;&#10;Description automatically generated">
            <a:extLst>
              <a:ext uri="{FF2B5EF4-FFF2-40B4-BE49-F238E27FC236}">
                <a16:creationId xmlns:a16="http://schemas.microsoft.com/office/drawing/2014/main" id="{F29E8DC7-CC17-E846-A5A9-C567CEC4FF2D}"/>
              </a:ext>
            </a:extLst>
          </p:cNvPr>
          <p:cNvPicPr>
            <a:picLocks noChangeAspect="1"/>
          </p:cNvPicPr>
          <p:nvPr/>
        </p:nvPicPr>
        <p:blipFill>
          <a:blip r:embed="rId3"/>
          <a:stretch>
            <a:fillRect/>
          </a:stretch>
        </p:blipFill>
        <p:spPr>
          <a:xfrm>
            <a:off x="3630403" y="3282226"/>
            <a:ext cx="4594860" cy="3575773"/>
          </a:xfrm>
          <a:prstGeom prst="rect">
            <a:avLst/>
          </a:prstGeom>
        </p:spPr>
      </p:pic>
      <p:pic>
        <p:nvPicPr>
          <p:cNvPr id="5" name="Picture 4" descr="A picture containing outdoor&#10;&#10;Description automatically generated">
            <a:extLst>
              <a:ext uri="{FF2B5EF4-FFF2-40B4-BE49-F238E27FC236}">
                <a16:creationId xmlns:a16="http://schemas.microsoft.com/office/drawing/2014/main" id="{B65E9297-20B1-E54F-A10F-75498EDA39FE}"/>
              </a:ext>
            </a:extLst>
          </p:cNvPr>
          <p:cNvPicPr>
            <a:picLocks noChangeAspect="1"/>
          </p:cNvPicPr>
          <p:nvPr/>
        </p:nvPicPr>
        <p:blipFill>
          <a:blip r:embed="rId4"/>
          <a:stretch>
            <a:fillRect/>
          </a:stretch>
        </p:blipFill>
        <p:spPr>
          <a:xfrm>
            <a:off x="9476296" y="2915137"/>
            <a:ext cx="2929424" cy="3851515"/>
          </a:xfrm>
          <a:prstGeom prst="rect">
            <a:avLst/>
          </a:prstGeom>
        </p:spPr>
      </p:pic>
      <p:pic>
        <p:nvPicPr>
          <p:cNvPr id="7" name="Picture 6" descr="A picture containing person, little, hat, young&#10;&#10;Description automatically generated">
            <a:extLst>
              <a:ext uri="{FF2B5EF4-FFF2-40B4-BE49-F238E27FC236}">
                <a16:creationId xmlns:a16="http://schemas.microsoft.com/office/drawing/2014/main" id="{929198B1-CD73-F043-B4D8-DA847DCFE74D}"/>
              </a:ext>
            </a:extLst>
          </p:cNvPr>
          <p:cNvPicPr>
            <a:picLocks noChangeAspect="1"/>
          </p:cNvPicPr>
          <p:nvPr/>
        </p:nvPicPr>
        <p:blipFill>
          <a:blip r:embed="rId5"/>
          <a:stretch>
            <a:fillRect/>
          </a:stretch>
        </p:blipFill>
        <p:spPr>
          <a:xfrm>
            <a:off x="-488357" y="2743292"/>
            <a:ext cx="3017520" cy="4023360"/>
          </a:xfrm>
          <a:prstGeom prst="rect">
            <a:avLst/>
          </a:prstGeom>
        </p:spPr>
      </p:pic>
      <p:pic>
        <p:nvPicPr>
          <p:cNvPr id="9" name="Picture 8" descr="A picture containing person, building, ceiling&#10;&#10;Description automatically generated">
            <a:extLst>
              <a:ext uri="{FF2B5EF4-FFF2-40B4-BE49-F238E27FC236}">
                <a16:creationId xmlns:a16="http://schemas.microsoft.com/office/drawing/2014/main" id="{297A3405-2CF1-7B46-A2DC-5D5A67A7E6B4}"/>
              </a:ext>
            </a:extLst>
          </p:cNvPr>
          <p:cNvPicPr>
            <a:picLocks noChangeAspect="1"/>
          </p:cNvPicPr>
          <p:nvPr/>
        </p:nvPicPr>
        <p:blipFill>
          <a:blip r:embed="rId6"/>
          <a:stretch>
            <a:fillRect/>
          </a:stretch>
        </p:blipFill>
        <p:spPr>
          <a:xfrm>
            <a:off x="7187508" y="3005794"/>
            <a:ext cx="2432677" cy="3852206"/>
          </a:xfrm>
          <a:prstGeom prst="rect">
            <a:avLst/>
          </a:prstGeom>
        </p:spPr>
      </p:pic>
      <p:pic>
        <p:nvPicPr>
          <p:cNvPr id="11" name="Picture 10">
            <a:extLst>
              <a:ext uri="{FF2B5EF4-FFF2-40B4-BE49-F238E27FC236}">
                <a16:creationId xmlns:a16="http://schemas.microsoft.com/office/drawing/2014/main" id="{505B5161-13EF-0E48-87A0-CD5D7F54B5F1}"/>
              </a:ext>
            </a:extLst>
          </p:cNvPr>
          <p:cNvPicPr>
            <a:picLocks noChangeAspect="1"/>
          </p:cNvPicPr>
          <p:nvPr/>
        </p:nvPicPr>
        <p:blipFill>
          <a:blip r:embed="rId7"/>
          <a:stretch>
            <a:fillRect/>
          </a:stretch>
        </p:blipFill>
        <p:spPr>
          <a:xfrm>
            <a:off x="-406164" y="-274228"/>
            <a:ext cx="4421106" cy="3017520"/>
          </a:xfrm>
          <a:prstGeom prst="rect">
            <a:avLst/>
          </a:prstGeom>
        </p:spPr>
      </p:pic>
      <p:pic>
        <p:nvPicPr>
          <p:cNvPr id="13" name="Picture 12" descr="A picture containing tree, outdoor, snow, building&#10;&#10;Description automatically generated">
            <a:extLst>
              <a:ext uri="{FF2B5EF4-FFF2-40B4-BE49-F238E27FC236}">
                <a16:creationId xmlns:a16="http://schemas.microsoft.com/office/drawing/2014/main" id="{55A016A5-DEC6-994C-A69C-246997CEFDD4}"/>
              </a:ext>
            </a:extLst>
          </p:cNvPr>
          <p:cNvPicPr>
            <a:picLocks noChangeAspect="1"/>
          </p:cNvPicPr>
          <p:nvPr/>
        </p:nvPicPr>
        <p:blipFill>
          <a:blip r:embed="rId8"/>
          <a:stretch>
            <a:fillRect/>
          </a:stretch>
        </p:blipFill>
        <p:spPr>
          <a:xfrm rot="5400000">
            <a:off x="1746806" y="3487578"/>
            <a:ext cx="4082644" cy="2658203"/>
          </a:xfrm>
          <a:prstGeom prst="rect">
            <a:avLst/>
          </a:prstGeom>
        </p:spPr>
      </p:pic>
      <p:pic>
        <p:nvPicPr>
          <p:cNvPr id="17" name="Picture 16" descr="A picture containing star, outdoor object&#10;&#10;Description automatically generated">
            <a:extLst>
              <a:ext uri="{FF2B5EF4-FFF2-40B4-BE49-F238E27FC236}">
                <a16:creationId xmlns:a16="http://schemas.microsoft.com/office/drawing/2014/main" id="{59F2E675-F420-2242-BD51-12E91D0F141C}"/>
              </a:ext>
            </a:extLst>
          </p:cNvPr>
          <p:cNvPicPr>
            <a:picLocks noChangeAspect="1"/>
          </p:cNvPicPr>
          <p:nvPr/>
        </p:nvPicPr>
        <p:blipFill>
          <a:blip r:embed="rId9"/>
          <a:stretch>
            <a:fillRect/>
          </a:stretch>
        </p:blipFill>
        <p:spPr>
          <a:xfrm>
            <a:off x="4014942" y="-218803"/>
            <a:ext cx="3825783" cy="3575772"/>
          </a:xfrm>
          <a:prstGeom prst="rect">
            <a:avLst/>
          </a:prstGeom>
        </p:spPr>
      </p:pic>
      <p:pic>
        <p:nvPicPr>
          <p:cNvPr id="19" name="Picture 18">
            <a:extLst>
              <a:ext uri="{FF2B5EF4-FFF2-40B4-BE49-F238E27FC236}">
                <a16:creationId xmlns:a16="http://schemas.microsoft.com/office/drawing/2014/main" id="{56FDEDC8-097E-AD45-A213-C555DF9449BE}"/>
              </a:ext>
            </a:extLst>
          </p:cNvPr>
          <p:cNvPicPr>
            <a:picLocks noChangeAspect="1"/>
          </p:cNvPicPr>
          <p:nvPr/>
        </p:nvPicPr>
        <p:blipFill>
          <a:blip r:embed="rId10"/>
          <a:stretch>
            <a:fillRect/>
          </a:stretch>
        </p:blipFill>
        <p:spPr>
          <a:xfrm>
            <a:off x="7840725" y="-44573"/>
            <a:ext cx="4421106" cy="3152569"/>
          </a:xfrm>
          <a:prstGeom prst="rect">
            <a:avLst/>
          </a:prstGeom>
        </p:spPr>
      </p:pic>
      <p:pic>
        <p:nvPicPr>
          <p:cNvPr id="21" name="Picture 20" descr="A picture containing tree, outdoor, nature&#10;&#10;Description automatically generated">
            <a:extLst>
              <a:ext uri="{FF2B5EF4-FFF2-40B4-BE49-F238E27FC236}">
                <a16:creationId xmlns:a16="http://schemas.microsoft.com/office/drawing/2014/main" id="{D7C4E673-096D-F04E-B847-72E0F6A95716}"/>
              </a:ext>
            </a:extLst>
          </p:cNvPr>
          <p:cNvPicPr>
            <a:picLocks noChangeAspect="1"/>
          </p:cNvPicPr>
          <p:nvPr/>
        </p:nvPicPr>
        <p:blipFill>
          <a:blip r:embed="rId11"/>
          <a:stretch>
            <a:fillRect/>
          </a:stretch>
        </p:blipFill>
        <p:spPr>
          <a:xfrm rot="5400000">
            <a:off x="4335827" y="3307822"/>
            <a:ext cx="4038236" cy="3028677"/>
          </a:xfrm>
          <a:prstGeom prst="rect">
            <a:avLst/>
          </a:prstGeom>
        </p:spPr>
      </p:pic>
    </p:spTree>
    <p:extLst>
      <p:ext uri="{BB962C8B-B14F-4D97-AF65-F5344CB8AC3E}">
        <p14:creationId xmlns:p14="http://schemas.microsoft.com/office/powerpoint/2010/main" val="275634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21E0B-286E-8B4F-9C2D-798E7CE32FD0}"/>
              </a:ext>
            </a:extLst>
          </p:cNvPr>
          <p:cNvSpPr>
            <a:spLocks noGrp="1"/>
          </p:cNvSpPr>
          <p:nvPr>
            <p:ph type="title"/>
          </p:nvPr>
        </p:nvSpPr>
        <p:spPr>
          <a:xfrm>
            <a:off x="686834" y="1153572"/>
            <a:ext cx="3200400" cy="4461163"/>
          </a:xfrm>
        </p:spPr>
        <p:txBody>
          <a:bodyPr>
            <a:normAutofit/>
          </a:bodyPr>
          <a:lstStyle/>
          <a:p>
            <a:r>
              <a:rPr lang="en-US">
                <a:solidFill>
                  <a:srgbClr val="FFFFFF"/>
                </a:solidFill>
              </a:rPr>
              <a:t>Genesis   1</a:t>
            </a: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658A22-1613-9446-B655-30BF1A910144}"/>
              </a:ext>
            </a:extLst>
          </p:cNvPr>
          <p:cNvSpPr>
            <a:spLocks noGrp="1"/>
          </p:cNvSpPr>
          <p:nvPr>
            <p:ph idx="1"/>
          </p:nvPr>
        </p:nvSpPr>
        <p:spPr>
          <a:xfrm>
            <a:off x="4447308" y="591344"/>
            <a:ext cx="6906491" cy="5585619"/>
          </a:xfrm>
        </p:spPr>
        <p:txBody>
          <a:bodyPr anchor="ctr">
            <a:normAutofit/>
          </a:bodyPr>
          <a:lstStyle/>
          <a:p>
            <a:pPr marL="0" indent="0">
              <a:buNone/>
            </a:pPr>
            <a:endParaRPr lang="en-US" sz="1500" dirty="0"/>
          </a:p>
          <a:p>
            <a:r>
              <a:rPr lang="en-US" sz="1500" b="1" dirty="0"/>
              <a:t> </a:t>
            </a:r>
            <a:r>
              <a:rPr lang="en-US" sz="1500" dirty="0"/>
              <a:t>In the beginning when God created the heavens and the earth, the earth was a formless void and darkness covered the face of the deep, while a wind from God swept over the face of the waters. Then God said, “Let there be light”; and there was light. </a:t>
            </a:r>
            <a:r>
              <a:rPr lang="en-US" sz="1500" b="1" baseline="30000" dirty="0"/>
              <a:t> </a:t>
            </a:r>
            <a:r>
              <a:rPr lang="en-US" sz="1500" dirty="0"/>
              <a:t>And God saw that the light was good; and God separated the light from the darkness. God called the light Day, and the darkness he called Night. And there was evening and there was morning, the first day.</a:t>
            </a:r>
          </a:p>
          <a:p>
            <a:r>
              <a:rPr lang="en-US" sz="1500" dirty="0"/>
              <a:t>And God said, “Let there be a dome in the midst of the waters, and let it separate the waters from the waters.” So God made the dome and separated the waters that were under the dome from the waters that were above the dome. And it was so. God called the dome Sky. And there was evening and there was morning, the second day.</a:t>
            </a:r>
          </a:p>
          <a:p>
            <a:r>
              <a:rPr lang="en-US" sz="1500" b="1" baseline="30000" dirty="0"/>
              <a:t> </a:t>
            </a:r>
            <a:r>
              <a:rPr lang="en-US" sz="1500" dirty="0"/>
              <a:t>And God said, “Let the waters under the sky be gathered together into one place, and let the dry land appear.” And it was so. </a:t>
            </a:r>
            <a:r>
              <a:rPr lang="en-US" sz="1500" b="1" baseline="30000" dirty="0"/>
              <a:t> </a:t>
            </a:r>
            <a:r>
              <a:rPr lang="en-US" sz="1500" dirty="0"/>
              <a:t>God called the dry land Earth, and the waters that were gathered  together he called Seas. And God saw that it was good. </a:t>
            </a:r>
            <a:r>
              <a:rPr lang="en-US" sz="1500" b="1" baseline="30000" dirty="0"/>
              <a:t> </a:t>
            </a:r>
            <a:r>
              <a:rPr lang="en-US" sz="1500" dirty="0"/>
              <a:t>Then God said, “Let the earth put forth vegetation: plants yielding seed, and fruit trees of every kind on earth that bear fruit with the seed in it.” And it was so.</a:t>
            </a:r>
            <a:r>
              <a:rPr lang="en-US" sz="1500" b="1" baseline="30000" dirty="0"/>
              <a:t> </a:t>
            </a:r>
            <a:r>
              <a:rPr lang="en-US" sz="1500" dirty="0"/>
              <a:t>The earth brought forth vegetation: plants yielding seed of every kind, and trees of every kind bearing fruit with the seed in it. And God saw that it was good. And there was evening and there was morning, the third day.</a:t>
            </a:r>
          </a:p>
          <a:p>
            <a:pPr marL="0" indent="0">
              <a:buNone/>
            </a:pPr>
            <a:endParaRPr lang="en-US" sz="1500" dirty="0"/>
          </a:p>
          <a:p>
            <a:endParaRPr lang="en-US" sz="1500" dirty="0"/>
          </a:p>
        </p:txBody>
      </p:sp>
    </p:spTree>
    <p:extLst>
      <p:ext uri="{BB962C8B-B14F-4D97-AF65-F5344CB8AC3E}">
        <p14:creationId xmlns:p14="http://schemas.microsoft.com/office/powerpoint/2010/main" val="248644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954936-6594-824F-B202-B4112A6C898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dirty="0">
                <a:solidFill>
                  <a:srgbClr val="FFFFFF"/>
                </a:solidFill>
                <a:latin typeface="+mj-lt"/>
                <a:ea typeface="+mj-ea"/>
                <a:cs typeface="+mj-cs"/>
              </a:rPr>
              <a:t>Genesis 1</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781E46F-D629-AA42-950A-8B3AA58F6A92}"/>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2600" b="1" baseline="30000" dirty="0"/>
              <a:t> </a:t>
            </a:r>
            <a:r>
              <a:rPr lang="en-US" sz="2600" dirty="0"/>
              <a:t>And God said, “Let there be lights in the dome of the sky to separate the day from the night; and let them be for signs and for seasons and for days and years, and let them be lights in the dome of the sky to give light upon the earth.” And it was so. God made the two great lights—the greater light to rule the day and the lesser light to rule the night—and the stars. </a:t>
            </a:r>
            <a:r>
              <a:rPr lang="en-US" sz="2600" b="1" baseline="30000" dirty="0"/>
              <a:t> </a:t>
            </a:r>
            <a:r>
              <a:rPr lang="en-US" sz="2600" dirty="0"/>
              <a:t>God set them in the dome of the sky to give light upon the earth, to rule over the day and over the night, and to separate the light from the darkness. And God saw that it was good. </a:t>
            </a:r>
            <a:r>
              <a:rPr lang="en-US" sz="2600" b="1" baseline="30000" dirty="0"/>
              <a:t> </a:t>
            </a:r>
            <a:r>
              <a:rPr lang="en-US" sz="2600" dirty="0"/>
              <a:t>And there was evening and there was morning, the fourth day</a:t>
            </a:r>
          </a:p>
        </p:txBody>
      </p:sp>
    </p:spTree>
    <p:extLst>
      <p:ext uri="{BB962C8B-B14F-4D97-AF65-F5344CB8AC3E}">
        <p14:creationId xmlns:p14="http://schemas.microsoft.com/office/powerpoint/2010/main" val="96310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21E0B-286E-8B4F-9C2D-798E7CE32FD0}"/>
              </a:ext>
            </a:extLst>
          </p:cNvPr>
          <p:cNvSpPr>
            <a:spLocks noGrp="1"/>
          </p:cNvSpPr>
          <p:nvPr>
            <p:ph type="title"/>
          </p:nvPr>
        </p:nvSpPr>
        <p:spPr>
          <a:xfrm>
            <a:off x="686834" y="1153572"/>
            <a:ext cx="3200400" cy="4461163"/>
          </a:xfrm>
        </p:spPr>
        <p:txBody>
          <a:bodyPr>
            <a:normAutofit/>
          </a:bodyPr>
          <a:lstStyle/>
          <a:p>
            <a:r>
              <a:rPr lang="en-US">
                <a:solidFill>
                  <a:srgbClr val="FFFFFF"/>
                </a:solidFill>
              </a:rPr>
              <a:t>Genesis   1</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658A22-1613-9446-B655-30BF1A910144}"/>
              </a:ext>
            </a:extLst>
          </p:cNvPr>
          <p:cNvSpPr>
            <a:spLocks noGrp="1"/>
          </p:cNvSpPr>
          <p:nvPr>
            <p:ph idx="1"/>
          </p:nvPr>
        </p:nvSpPr>
        <p:spPr>
          <a:xfrm>
            <a:off x="4447308" y="591344"/>
            <a:ext cx="6906491" cy="5585619"/>
          </a:xfrm>
        </p:spPr>
        <p:txBody>
          <a:bodyPr anchor="ctr">
            <a:normAutofit/>
          </a:bodyPr>
          <a:lstStyle/>
          <a:p>
            <a:pPr marL="0" indent="0">
              <a:buNone/>
            </a:pPr>
            <a:endParaRPr lang="en-US"/>
          </a:p>
          <a:p>
            <a:pPr marL="0" indent="0">
              <a:buNone/>
            </a:pPr>
            <a:endParaRPr lang="en-US"/>
          </a:p>
          <a:p>
            <a:pPr marL="0" indent="0">
              <a:buNone/>
            </a:pPr>
            <a:endParaRPr lang="en-US"/>
          </a:p>
          <a:p>
            <a:endParaRPr lang="en-US"/>
          </a:p>
        </p:txBody>
      </p:sp>
      <p:sp>
        <p:nvSpPr>
          <p:cNvPr id="4" name="Rectangle 3">
            <a:extLst>
              <a:ext uri="{FF2B5EF4-FFF2-40B4-BE49-F238E27FC236}">
                <a16:creationId xmlns:a16="http://schemas.microsoft.com/office/drawing/2014/main" id="{FF8AB716-EF4A-194D-891C-B13E9B8E1606}"/>
              </a:ext>
            </a:extLst>
          </p:cNvPr>
          <p:cNvSpPr/>
          <p:nvPr/>
        </p:nvSpPr>
        <p:spPr>
          <a:xfrm>
            <a:off x="326571" y="479475"/>
            <a:ext cx="11054443" cy="7802136"/>
          </a:xfrm>
          <a:prstGeom prst="rect">
            <a:avLst/>
          </a:prstGeom>
        </p:spPr>
        <p:txBody>
          <a:bodyPr wrap="square">
            <a:spAutoFit/>
          </a:bodyPr>
          <a:lstStyle/>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r>
              <a:rPr lang="en-US" dirty="0"/>
              <a:t>N </a:t>
            </a:r>
            <a:r>
              <a:rPr lang="en-US" dirty="0" err="1"/>
              <a:t>bv</a:t>
            </a:r>
            <a:endParaRPr lang="en-US"/>
          </a:p>
        </p:txBody>
      </p:sp>
      <p:sp>
        <p:nvSpPr>
          <p:cNvPr id="5" name="Rectangle 4">
            <a:extLst>
              <a:ext uri="{FF2B5EF4-FFF2-40B4-BE49-F238E27FC236}">
                <a16:creationId xmlns:a16="http://schemas.microsoft.com/office/drawing/2014/main" id="{9DC829E5-B944-354A-BEA8-34C2286EC139}"/>
              </a:ext>
            </a:extLst>
          </p:cNvPr>
          <p:cNvSpPr/>
          <p:nvPr/>
        </p:nvSpPr>
        <p:spPr>
          <a:xfrm>
            <a:off x="4420093" y="1305342"/>
            <a:ext cx="6699663" cy="4785926"/>
          </a:xfrm>
          <a:prstGeom prst="rect">
            <a:avLst/>
          </a:prstGeom>
        </p:spPr>
        <p:txBody>
          <a:bodyPr wrap="square">
            <a:spAutoFit/>
          </a:bodyPr>
          <a:lstStyle/>
          <a:p>
            <a:pPr>
              <a:spcAft>
                <a:spcPts val="600"/>
              </a:spcAft>
            </a:pPr>
            <a:r>
              <a:rPr lang="en-US" sz="2000" dirty="0"/>
              <a:t>So God created humankind</a:t>
            </a:r>
            <a:r>
              <a:rPr lang="en-US" sz="2000" baseline="30000" dirty="0"/>
              <a:t>[</a:t>
            </a:r>
            <a:r>
              <a:rPr lang="en-US" sz="2000" baseline="30000" dirty="0">
                <a:hlinkClick r:id="rId2" tooltip="See footnote e"/>
              </a:rPr>
              <a:t>e</a:t>
            </a:r>
            <a:r>
              <a:rPr lang="en-US" sz="2000" baseline="30000" dirty="0"/>
              <a:t>]</a:t>
            </a:r>
            <a:r>
              <a:rPr lang="en-US" sz="2000" dirty="0"/>
              <a:t> in God’s image,</a:t>
            </a:r>
            <a:br>
              <a:rPr lang="en-US" sz="2000" dirty="0"/>
            </a:br>
            <a:r>
              <a:rPr lang="en-US" sz="2000" dirty="0"/>
              <a:t>    in the image of God created them;</a:t>
            </a:r>
            <a:r>
              <a:rPr lang="en-US" sz="2000" baseline="30000" dirty="0"/>
              <a:t>[</a:t>
            </a:r>
            <a:r>
              <a:rPr lang="en-US" sz="2000" baseline="30000" dirty="0">
                <a:hlinkClick r:id="rId3" tooltip="See footnote f"/>
              </a:rPr>
              <a:t>f</a:t>
            </a:r>
            <a:r>
              <a:rPr lang="en-US" sz="2000" baseline="30000" dirty="0"/>
              <a:t>]</a:t>
            </a:r>
            <a:br>
              <a:rPr lang="en-US" sz="2000" dirty="0"/>
            </a:br>
            <a:r>
              <a:rPr lang="en-US" sz="2000" dirty="0"/>
              <a:t>    male and female God created them.</a:t>
            </a:r>
          </a:p>
          <a:p>
            <a:pPr>
              <a:spcAft>
                <a:spcPts val="600"/>
              </a:spcAft>
            </a:pPr>
            <a:r>
              <a:rPr lang="en-US" sz="2000" dirty="0"/>
              <a:t>God blessed them, and God said to them, “Be fruitful and multiply, and fill the earth and subdue it; and have dominion over the fish of the sea and over the birds of the air and over every living thing that moves upon the earth.” </a:t>
            </a:r>
            <a:r>
              <a:rPr lang="en-US" sz="2000" b="1" baseline="30000" dirty="0"/>
              <a:t> </a:t>
            </a:r>
            <a:r>
              <a:rPr lang="en-US" sz="2000" dirty="0"/>
              <a:t>God said, “See, I have given you every plant yielding seed that is upon the face of all the earth, and every tree with seed in its fruit; you shall have them for food. </a:t>
            </a:r>
            <a:r>
              <a:rPr lang="en-US" sz="2000" b="1" baseline="30000" dirty="0"/>
              <a:t> </a:t>
            </a:r>
            <a:r>
              <a:rPr lang="en-US" sz="2000" dirty="0"/>
              <a:t>And to every beast of the earth, and to every bird of the air, and to everything that creeps on the earth, everything that has the breath of life, I have given every green plant for food.” And it was so. God saw everything that he had made, and indeed, it was very good. And there was evening and there was morning, the sixth day.</a:t>
            </a:r>
          </a:p>
        </p:txBody>
      </p:sp>
    </p:spTree>
    <p:extLst>
      <p:ext uri="{BB962C8B-B14F-4D97-AF65-F5344CB8AC3E}">
        <p14:creationId xmlns:p14="http://schemas.microsoft.com/office/powerpoint/2010/main" val="283452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3761</Words>
  <Application>Microsoft Macintosh PowerPoint</Application>
  <PresentationFormat>Widescreen</PresentationFormat>
  <Paragraphs>258</Paragraphs>
  <Slides>38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Helvetica</vt:lpstr>
      <vt:lpstr>Symbol</vt:lpstr>
      <vt:lpstr>Times New Roman</vt:lpstr>
      <vt:lpstr>Office Theme</vt:lpstr>
      <vt:lpstr>THRIVING CONVERSATIONS</vt:lpstr>
      <vt:lpstr>Facilitator Instructions</vt:lpstr>
      <vt:lpstr>THRIVING CONVERSATIONS</vt:lpstr>
      <vt:lpstr>CREATION</vt:lpstr>
      <vt:lpstr>BEGIN</vt:lpstr>
      <vt:lpstr>PowerPoint Presentation</vt:lpstr>
      <vt:lpstr>Genesis   1</vt:lpstr>
      <vt:lpstr>Genesis 1</vt:lpstr>
      <vt:lpstr>Genesis   1</vt:lpstr>
      <vt:lpstr>QUESTIONS</vt:lpstr>
      <vt:lpstr>PowerPoint Presentation</vt:lpstr>
      <vt:lpstr>GATHER IDEAS</vt:lpstr>
      <vt:lpstr>A Well-Watered Garden</vt:lpstr>
      <vt:lpstr>BEGIN</vt:lpstr>
      <vt:lpstr>Isaiah 58: 8-12</vt:lpstr>
      <vt:lpstr>PowerPoint Presentation</vt:lpstr>
      <vt:lpstr>GATHER IDEAS</vt:lpstr>
      <vt:lpstr>Do Not Worry</vt:lpstr>
      <vt:lpstr>BEGIN</vt:lpstr>
      <vt:lpstr>PowerPoint Presentation</vt:lpstr>
      <vt:lpstr>Matthew 6:  25-33</vt:lpstr>
      <vt:lpstr>QUESTIONS</vt:lpstr>
      <vt:lpstr>PowerPoint Presentation</vt:lpstr>
      <vt:lpstr>GATHER IDEAS</vt:lpstr>
      <vt:lpstr>Community</vt:lpstr>
      <vt:lpstr>BEGIN</vt:lpstr>
      <vt:lpstr>PowerPoint Presentation</vt:lpstr>
      <vt:lpstr>Acts 2: 39-47</vt:lpstr>
      <vt:lpstr>QUESTIONS</vt:lpstr>
      <vt:lpstr>GATHER IDEAS</vt:lpstr>
      <vt:lpstr>THRIVING</vt:lpstr>
      <vt:lpstr>BEGIN</vt:lpstr>
      <vt:lpstr>PowerPoint Presentation</vt:lpstr>
      <vt:lpstr>Revelation 21:1-7</vt:lpstr>
      <vt:lpstr>QUESTIONS</vt:lpstr>
      <vt:lpstr>PowerPoint Presentation</vt:lpstr>
      <vt:lpstr>GATHER IDEAS</vt:lpstr>
      <vt:lpstr>The Steps from the Early Church Template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THRIVING CONVERSATIONS</dc:title>
  <dc:creator>Nancy Going</dc:creator>
  <cp:lastModifiedBy>Nancy Going</cp:lastModifiedBy>
  <cp:revision>1</cp:revision>
  <dcterms:created xsi:type="dcterms:W3CDTF">2020-11-09T18:19:02Z</dcterms:created>
  <dcterms:modified xsi:type="dcterms:W3CDTF">2020-11-09T19:34:38Z</dcterms:modified>
</cp:coreProperties>
</file>